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57" r:id="rId3"/>
    <p:sldId id="265" r:id="rId4"/>
    <p:sldId id="277" r:id="rId5"/>
    <p:sldId id="259" r:id="rId6"/>
    <p:sldId id="261" r:id="rId7"/>
    <p:sldId id="264" r:id="rId8"/>
    <p:sldId id="266" r:id="rId9"/>
    <p:sldId id="267" r:id="rId10"/>
    <p:sldId id="262" r:id="rId11"/>
    <p:sldId id="278" r:id="rId12"/>
    <p:sldId id="271" r:id="rId13"/>
    <p:sldId id="280" r:id="rId14"/>
    <p:sldId id="273" r:id="rId15"/>
    <p:sldId id="274" r:id="rId16"/>
    <p:sldId id="279" r:id="rId17"/>
    <p:sldId id="281" r:id="rId18"/>
    <p:sldId id="282" r:id="rId19"/>
    <p:sldId id="275" r:id="rId20"/>
    <p:sldId id="276" r:id="rId21"/>
    <p:sldId id="269"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469772-4EC2-4740-BD1B-09F46ED2F36A}" type="datetimeFigureOut">
              <a:rPr kumimoji="1" lang="ja-JP" altLang="en-US" smtClean="0"/>
              <a:t>2019/11/1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0A0226-05BE-4424-B56F-C01694B72EF1}" type="slidenum">
              <a:rPr kumimoji="1" lang="ja-JP" altLang="en-US" smtClean="0"/>
              <a:t>‹#›</a:t>
            </a:fld>
            <a:endParaRPr kumimoji="1" lang="ja-JP" altLang="en-US"/>
          </a:p>
        </p:txBody>
      </p:sp>
    </p:spTree>
    <p:extLst>
      <p:ext uri="{BB962C8B-B14F-4D97-AF65-F5344CB8AC3E}">
        <p14:creationId xmlns:p14="http://schemas.microsoft.com/office/powerpoint/2010/main" val="763239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0A0226-05BE-4424-B56F-C01694B72EF1}" type="slidenum">
              <a:rPr kumimoji="1" lang="ja-JP" altLang="en-US" smtClean="0"/>
              <a:t>2</a:t>
            </a:fld>
            <a:endParaRPr kumimoji="1" lang="ja-JP" altLang="en-US"/>
          </a:p>
        </p:txBody>
      </p:sp>
    </p:spTree>
    <p:extLst>
      <p:ext uri="{BB962C8B-B14F-4D97-AF65-F5344CB8AC3E}">
        <p14:creationId xmlns:p14="http://schemas.microsoft.com/office/powerpoint/2010/main" val="310470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0A0226-05BE-4424-B56F-C01694B72EF1}" type="slidenum">
              <a:rPr kumimoji="1" lang="ja-JP" altLang="en-US" smtClean="0"/>
              <a:t>9</a:t>
            </a:fld>
            <a:endParaRPr kumimoji="1" lang="ja-JP" altLang="en-US"/>
          </a:p>
        </p:txBody>
      </p:sp>
    </p:spTree>
    <p:extLst>
      <p:ext uri="{BB962C8B-B14F-4D97-AF65-F5344CB8AC3E}">
        <p14:creationId xmlns:p14="http://schemas.microsoft.com/office/powerpoint/2010/main" val="2231343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②</a:t>
            </a:r>
            <a:endParaRPr kumimoji="1" lang="ja-JP" altLang="en-US" dirty="0"/>
          </a:p>
        </p:txBody>
      </p:sp>
      <p:sp>
        <p:nvSpPr>
          <p:cNvPr id="4" name="スライド番号プレースホルダー 3"/>
          <p:cNvSpPr>
            <a:spLocks noGrp="1"/>
          </p:cNvSpPr>
          <p:nvPr>
            <p:ph type="sldNum" sz="quarter" idx="10"/>
          </p:nvPr>
        </p:nvSpPr>
        <p:spPr/>
        <p:txBody>
          <a:bodyPr/>
          <a:lstStyle/>
          <a:p>
            <a:fld id="{920A0226-05BE-4424-B56F-C01694B72EF1}" type="slidenum">
              <a:rPr kumimoji="1" lang="ja-JP" altLang="en-US" smtClean="0"/>
              <a:t>12</a:t>
            </a:fld>
            <a:endParaRPr kumimoji="1" lang="ja-JP" altLang="en-US"/>
          </a:p>
        </p:txBody>
      </p:sp>
    </p:spTree>
    <p:extLst>
      <p:ext uri="{BB962C8B-B14F-4D97-AF65-F5344CB8AC3E}">
        <p14:creationId xmlns:p14="http://schemas.microsoft.com/office/powerpoint/2010/main" val="3029602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1F9B447-AE11-4B71-AD87-47DD1F392EAE}"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3805636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00C5100-BC95-4418-9A26-550805CEF29C}"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2485726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AAFC11-0A41-434D-8E4B-DE9CB3643198}"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1037490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D3B41C-7274-49A4-A870-225EF6EF4D97}"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66124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01ACED-9FCD-422A-93CB-7B3D27F8422E}"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351952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FA4525F-84D5-4A7B-B902-D60ACD6FBC6B}" type="datetime1">
              <a:rPr kumimoji="1" lang="ja-JP" altLang="en-US" smtClean="0"/>
              <a:t>2019/11/1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1754717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DB13FE0-74FD-41C2-ADA5-DCE5DB48BFDD}" type="datetime1">
              <a:rPr kumimoji="1" lang="ja-JP" altLang="en-US" smtClean="0"/>
              <a:t>2019/11/1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516257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5B4E7ED-C9A6-4714-9C41-9D57BC572C80}" type="datetime1">
              <a:rPr kumimoji="1" lang="ja-JP" altLang="en-US" smtClean="0"/>
              <a:t>2019/11/1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124982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C54CB2-76BB-43FC-98D6-53BDA4830A31}" type="datetime1">
              <a:rPr kumimoji="1" lang="ja-JP" altLang="en-US" smtClean="0"/>
              <a:t>2019/11/1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344360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7B289F8-92FD-40C9-B0FA-32256DA97076}" type="datetime1">
              <a:rPr kumimoji="1" lang="ja-JP" altLang="en-US" smtClean="0"/>
              <a:t>2019/11/1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512975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E8713F-84EB-4448-BE36-E2DA480818B7}" type="datetime1">
              <a:rPr kumimoji="1" lang="ja-JP" altLang="en-US" smtClean="0"/>
              <a:t>2019/11/1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409512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4AD74-FC8F-472F-8886-6F9207A01ECC}" type="datetime1">
              <a:rPr kumimoji="1" lang="ja-JP" altLang="en-US" smtClean="0"/>
              <a:t>2019/11/1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869CA-AF68-4375-8398-6B08CA3664B5}" type="slidenum">
              <a:rPr kumimoji="1" lang="ja-JP" altLang="en-US" smtClean="0"/>
              <a:t>‹#›</a:t>
            </a:fld>
            <a:endParaRPr kumimoji="1" lang="ja-JP" altLang="en-US"/>
          </a:p>
        </p:txBody>
      </p:sp>
    </p:spTree>
    <p:extLst>
      <p:ext uri="{BB962C8B-B14F-4D97-AF65-F5344CB8AC3E}">
        <p14:creationId xmlns:p14="http://schemas.microsoft.com/office/powerpoint/2010/main" val="336592542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600" dirty="0" smtClean="0"/>
              <a:t>私の大学像</a:t>
            </a:r>
            <a:r>
              <a:rPr kumimoji="1" lang="en-US" altLang="ja-JP" sz="3600" dirty="0" smtClean="0"/>
              <a:t>―</a:t>
            </a:r>
            <a:r>
              <a:rPr kumimoji="1" lang="ja-JP" altLang="en-US" sz="3600" dirty="0" smtClean="0"/>
              <a:t>“外大</a:t>
            </a:r>
            <a:r>
              <a:rPr kumimoji="1" lang="en-US" altLang="ja-JP" sz="3600" dirty="0" smtClean="0"/>
              <a:t>DNA</a:t>
            </a:r>
            <a:r>
              <a:rPr kumimoji="1" lang="ja-JP" altLang="en-US" sz="3600" dirty="0" smtClean="0"/>
              <a:t>”を継ぐもの</a:t>
            </a:r>
            <a:r>
              <a:rPr kumimoji="1" lang="en-US" altLang="ja-JP" sz="3600" dirty="0" smtClean="0"/>
              <a:t>―</a:t>
            </a:r>
            <a:endParaRPr kumimoji="1" lang="ja-JP" altLang="en-US" sz="3600" dirty="0"/>
          </a:p>
        </p:txBody>
      </p:sp>
      <p:sp>
        <p:nvSpPr>
          <p:cNvPr id="3" name="サブタイトル 2"/>
          <p:cNvSpPr>
            <a:spLocks noGrp="1"/>
          </p:cNvSpPr>
          <p:nvPr>
            <p:ph type="subTitle" idx="1"/>
          </p:nvPr>
        </p:nvSpPr>
        <p:spPr/>
        <p:txBody>
          <a:bodyPr>
            <a:normAutofit fontScale="85000" lnSpcReduction="20000"/>
          </a:bodyPr>
          <a:lstStyle/>
          <a:p>
            <a:endParaRPr lang="en-US" altLang="ja-JP" sz="2000" b="1" dirty="0" smtClean="0">
              <a:solidFill>
                <a:schemeClr val="tx1"/>
              </a:solidFill>
            </a:endParaRPr>
          </a:p>
          <a:p>
            <a:endParaRPr lang="en-US" altLang="ja-JP" sz="2000" b="1" dirty="0">
              <a:solidFill>
                <a:schemeClr val="tx1"/>
              </a:solidFill>
            </a:endParaRPr>
          </a:p>
          <a:p>
            <a:endParaRPr lang="en-US" altLang="ja-JP" sz="2000" b="1" dirty="0" smtClean="0">
              <a:solidFill>
                <a:schemeClr val="tx1"/>
              </a:solidFill>
            </a:endParaRPr>
          </a:p>
          <a:p>
            <a:r>
              <a:rPr lang="ja-JP" altLang="en-US" sz="2400" b="1" dirty="0" smtClean="0">
                <a:solidFill>
                  <a:schemeClr val="tx1"/>
                </a:solidFill>
              </a:rPr>
              <a:t>是永　駿</a:t>
            </a:r>
            <a:endParaRPr lang="en-US" altLang="ja-JP" sz="2000" b="1" dirty="0" smtClean="0">
              <a:solidFill>
                <a:schemeClr val="tx1"/>
              </a:solidFill>
            </a:endParaRPr>
          </a:p>
          <a:p>
            <a:r>
              <a:rPr lang="ja-JP" altLang="en-US" sz="2400" b="1" dirty="0" smtClean="0">
                <a:solidFill>
                  <a:schemeClr val="tx1"/>
                </a:solidFill>
              </a:rPr>
              <a:t>咲耶会令和元年総会</a:t>
            </a:r>
            <a:endParaRPr kumimoji="1" lang="en-US" altLang="ja-JP" sz="2800" b="1" dirty="0" smtClean="0">
              <a:solidFill>
                <a:schemeClr val="tx1"/>
              </a:solidFill>
            </a:endParaRPr>
          </a:p>
          <a:p>
            <a:r>
              <a:rPr lang="en-US" altLang="ja-JP" sz="2400" b="1" dirty="0" smtClean="0">
                <a:solidFill>
                  <a:schemeClr val="tx1"/>
                </a:solidFill>
              </a:rPr>
              <a:t>2019</a:t>
            </a:r>
            <a:r>
              <a:rPr lang="ja-JP" altLang="en-US" sz="2400" b="1" dirty="0" smtClean="0">
                <a:solidFill>
                  <a:schemeClr val="tx1"/>
                </a:solidFill>
              </a:rPr>
              <a:t>年</a:t>
            </a:r>
            <a:r>
              <a:rPr lang="en-US" altLang="ja-JP" sz="2400" b="1" dirty="0" smtClean="0">
                <a:solidFill>
                  <a:schemeClr val="tx1"/>
                </a:solidFill>
              </a:rPr>
              <a:t>11</a:t>
            </a:r>
            <a:r>
              <a:rPr lang="ja-JP" altLang="en-US" sz="2400" b="1" dirty="0" smtClean="0">
                <a:solidFill>
                  <a:schemeClr val="tx1"/>
                </a:solidFill>
              </a:rPr>
              <a:t>月</a:t>
            </a:r>
            <a:r>
              <a:rPr lang="en-US" altLang="ja-JP" sz="2400" b="1" dirty="0" smtClean="0">
                <a:solidFill>
                  <a:schemeClr val="tx1"/>
                </a:solidFill>
              </a:rPr>
              <a:t>2</a:t>
            </a:r>
            <a:r>
              <a:rPr lang="ja-JP" altLang="en-US" sz="2400" b="1" dirty="0" smtClean="0">
                <a:solidFill>
                  <a:schemeClr val="tx1"/>
                </a:solidFill>
              </a:rPr>
              <a:t>日</a:t>
            </a:r>
            <a:endParaRPr kumimoji="1" lang="ja-JP" altLang="en-US" sz="2600" b="1" dirty="0">
              <a:solidFill>
                <a:schemeClr val="tx1"/>
              </a:solidFill>
            </a:endParaRPr>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a:t>
            </a:fld>
            <a:endParaRPr kumimoji="1" lang="ja-JP" altLang="en-US"/>
          </a:p>
        </p:txBody>
      </p:sp>
    </p:spTree>
    <p:extLst>
      <p:ext uri="{BB962C8B-B14F-4D97-AF65-F5344CB8AC3E}">
        <p14:creationId xmlns:p14="http://schemas.microsoft.com/office/powerpoint/2010/main" val="35136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或る紀行文</a:t>
            </a:r>
            <a:endParaRPr kumimoji="1" lang="ja-JP" altLang="en-US" sz="2800"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b="1" dirty="0" smtClean="0"/>
              <a:t>「私はふいにはっとして耳をそばだてた。ほととぎすが一声高く鳴いたのである。急いで窓をあけて見た。崇文門を掠めて、かなたの故宮の森へでも飛び去ったのであろう。見えぬ姿を追って、私は青く晴れて明けた空の下に、相変わらずしいんとした朝の町を眺めた。崇文門につづく城壁の上には、よく見るように、今朝も学生らしい青年が書物を手にしてしゃがんでいる。」</a:t>
            </a:r>
            <a:endParaRPr lang="en-US" altLang="ja-JP" sz="2400" dirty="0" smtClean="0"/>
          </a:p>
          <a:p>
            <a:pPr marL="0" indent="0">
              <a:buNone/>
            </a:pPr>
            <a:endParaRPr lang="en-US" altLang="ja-JP" sz="2400" b="1" dirty="0"/>
          </a:p>
          <a:p>
            <a:pPr marL="0" indent="0">
              <a:buNone/>
            </a:pPr>
            <a:r>
              <a:rPr lang="ja-JP" altLang="en-US" sz="2400" b="1" dirty="0" smtClean="0"/>
              <a:t>　　　　　　　　　　　　　　　　　野上弥生子</a:t>
            </a:r>
            <a:r>
              <a:rPr lang="en-US" altLang="ja-JP" sz="2400" b="1" dirty="0" smtClean="0"/>
              <a:t>『</a:t>
            </a:r>
            <a:r>
              <a:rPr lang="ja-JP" altLang="en-US" sz="2400" b="1" dirty="0" smtClean="0"/>
              <a:t>私の中国旅行</a:t>
            </a:r>
            <a:r>
              <a:rPr lang="en-US" altLang="ja-JP" sz="2400" b="1" dirty="0" smtClean="0"/>
              <a:t>』</a:t>
            </a:r>
          </a:p>
          <a:p>
            <a:pPr marL="0" indent="0">
              <a:buNone/>
            </a:pPr>
            <a:r>
              <a:rPr lang="ja-JP" altLang="en-US" sz="2400" b="1" dirty="0"/>
              <a:t>　</a:t>
            </a:r>
            <a:r>
              <a:rPr lang="ja-JP" altLang="en-US" sz="2400" b="1" dirty="0" smtClean="0"/>
              <a:t>　　　　　　　　　　　　　　　　　　　　　（岩波新書、</a:t>
            </a:r>
            <a:r>
              <a:rPr lang="en-US" altLang="ja-JP" sz="2400" b="1" dirty="0" smtClean="0"/>
              <a:t>1959</a:t>
            </a:r>
            <a:r>
              <a:rPr lang="ja-JP" altLang="en-US" sz="2400" b="1" dirty="0" smtClean="0"/>
              <a:t>年）</a:t>
            </a:r>
            <a:endParaRPr lang="en-US" altLang="ja-JP" sz="2400" b="1" dirty="0" smtClean="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10</a:t>
            </a:fld>
            <a:endParaRPr kumimoji="1" lang="ja-JP" altLang="en-US"/>
          </a:p>
        </p:txBody>
      </p:sp>
    </p:spTree>
    <p:extLst>
      <p:ext uri="{BB962C8B-B14F-4D97-AF65-F5344CB8AC3E}">
        <p14:creationId xmlns:p14="http://schemas.microsoft.com/office/powerpoint/2010/main" val="2086478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中国像のギャップ</a:t>
            </a:r>
            <a:endParaRPr kumimoji="1" lang="ja-JP" altLang="en-US" sz="2800" dirty="0"/>
          </a:p>
        </p:txBody>
      </p:sp>
      <p:sp>
        <p:nvSpPr>
          <p:cNvPr id="3" name="コンテンツ プレースホルダー 2"/>
          <p:cNvSpPr>
            <a:spLocks noGrp="1"/>
          </p:cNvSpPr>
          <p:nvPr>
            <p:ph idx="1"/>
          </p:nvPr>
        </p:nvSpPr>
        <p:spPr/>
        <p:txBody>
          <a:bodyPr>
            <a:normAutofit lnSpcReduction="10000"/>
          </a:bodyPr>
          <a:lstStyle/>
          <a:p>
            <a:r>
              <a:rPr kumimoji="1" lang="ja-JP" altLang="en-US" sz="2400" b="1" dirty="0" smtClean="0"/>
              <a:t>「曜変天目」の公開展覧（</a:t>
            </a:r>
            <a:r>
              <a:rPr kumimoji="1" lang="en-US" altLang="ja-JP" sz="2400" b="1" dirty="0" smtClean="0"/>
              <a:t>2019</a:t>
            </a:r>
            <a:r>
              <a:rPr kumimoji="1" lang="ja-JP" altLang="en-US" sz="2400" b="1" dirty="0" smtClean="0"/>
              <a:t>年）</a:t>
            </a:r>
            <a:endParaRPr kumimoji="1" lang="en-US" altLang="ja-JP" sz="2400" b="1" dirty="0" smtClean="0"/>
          </a:p>
          <a:p>
            <a:pPr marL="0" indent="0">
              <a:buNone/>
            </a:pPr>
            <a:r>
              <a:rPr lang="ja-JP" altLang="en-US" sz="2400" b="1" dirty="0" smtClean="0"/>
              <a:t>　　　　大徳寺龍光院所蔵　　（</a:t>
            </a:r>
            <a:r>
              <a:rPr lang="en-US" altLang="ja-JP" sz="2400" b="1" dirty="0" smtClean="0"/>
              <a:t>MIHO  MUSEUM)</a:t>
            </a:r>
            <a:endParaRPr lang="en-US" altLang="ja-JP" sz="2400" b="1" dirty="0"/>
          </a:p>
          <a:p>
            <a:pPr marL="0" indent="0">
              <a:buNone/>
            </a:pPr>
            <a:r>
              <a:rPr kumimoji="1" lang="en-US" altLang="ja-JP" sz="2400" b="1" dirty="0" smtClean="0"/>
              <a:t>            </a:t>
            </a:r>
            <a:r>
              <a:rPr kumimoji="1" lang="ja-JP" altLang="en-US" sz="2400" b="1" dirty="0" smtClean="0"/>
              <a:t>藤田美術館所蔵　　（奈良国立博物館）</a:t>
            </a:r>
            <a:endParaRPr kumimoji="1" lang="en-US" altLang="ja-JP" sz="2400" b="1" dirty="0" smtClean="0"/>
          </a:p>
          <a:p>
            <a:pPr marL="0" indent="0">
              <a:buNone/>
            </a:pPr>
            <a:r>
              <a:rPr lang="ja-JP" altLang="en-US" sz="2400" b="1" dirty="0" smtClean="0"/>
              <a:t>　　　　静嘉堂文庫美術館所蔵</a:t>
            </a:r>
            <a:endParaRPr kumimoji="1" lang="en-US" altLang="ja-JP" sz="2400" b="1" dirty="0" smtClean="0"/>
          </a:p>
          <a:p>
            <a:r>
              <a:rPr lang="ja-JP" altLang="en-US" sz="2400" b="1" dirty="0" smtClean="0"/>
              <a:t>台北国立故宮博物院特別展（</a:t>
            </a:r>
            <a:r>
              <a:rPr lang="en-US" altLang="ja-JP" sz="2400" b="1" dirty="0" smtClean="0"/>
              <a:t>2014</a:t>
            </a:r>
            <a:r>
              <a:rPr lang="ja-JP" altLang="en-US" sz="2400" b="1" dirty="0" smtClean="0"/>
              <a:t>年）</a:t>
            </a:r>
            <a:endParaRPr lang="en-US" altLang="ja-JP" sz="2400" b="1" dirty="0" smtClean="0"/>
          </a:p>
          <a:p>
            <a:pPr marL="0" indent="0">
              <a:buNone/>
            </a:pPr>
            <a:r>
              <a:rPr kumimoji="1" lang="ja-JP" altLang="en-US" sz="2400" b="1" dirty="0"/>
              <a:t>　</a:t>
            </a:r>
            <a:r>
              <a:rPr kumimoji="1" lang="ja-JP" altLang="en-US" sz="2400" b="1" dirty="0" smtClean="0"/>
              <a:t>　　　</a:t>
            </a:r>
            <a:r>
              <a:rPr kumimoji="1" lang="en-US" altLang="ja-JP" sz="2400" b="1" dirty="0" smtClean="0"/>
              <a:t>1931</a:t>
            </a:r>
            <a:r>
              <a:rPr kumimoji="1" lang="ja-JP" altLang="en-US" sz="2400" b="1" dirty="0" smtClean="0"/>
              <a:t>年　満州事変（九一八事変）勃発</a:t>
            </a:r>
            <a:endParaRPr kumimoji="1" lang="en-US" altLang="ja-JP" sz="2400" b="1" dirty="0" smtClean="0"/>
          </a:p>
          <a:p>
            <a:pPr marL="0" indent="0">
              <a:buNone/>
            </a:pPr>
            <a:r>
              <a:rPr lang="ja-JP" altLang="en-US" sz="2400" b="1" dirty="0">
                <a:latin typeface="ＭＳ 明朝"/>
                <a:ea typeface="ＭＳ 明朝"/>
              </a:rPr>
              <a:t>　</a:t>
            </a:r>
            <a:r>
              <a:rPr lang="ja-JP" altLang="en-US" sz="2400" b="1" dirty="0" smtClean="0">
                <a:latin typeface="ＭＳ 明朝"/>
                <a:ea typeface="ＭＳ 明朝"/>
              </a:rPr>
              <a:t>　　</a:t>
            </a:r>
            <a:r>
              <a:rPr lang="en-US" altLang="ja-JP" sz="2400" b="1" dirty="0" smtClean="0">
                <a:latin typeface="ＭＳ 明朝"/>
                <a:ea typeface="ＭＳ 明朝"/>
              </a:rPr>
              <a:t>→</a:t>
            </a:r>
            <a:r>
              <a:rPr lang="ja-JP" altLang="en-US" sz="2400" b="1" dirty="0" smtClean="0">
                <a:latin typeface="ＭＳ Ｐゴシック" panose="020B0600070205080204" pitchFamily="50" charset="-128"/>
                <a:ea typeface="ＭＳ Ｐゴシック" panose="020B0600070205080204" pitchFamily="50" charset="-128"/>
              </a:rPr>
              <a:t>故宮博物院</a:t>
            </a:r>
            <a:r>
              <a:rPr kumimoji="1" lang="ja-JP" altLang="en-US" sz="2400" b="1" dirty="0" smtClean="0"/>
              <a:t>理事会　精品の移送の準備に</a:t>
            </a:r>
            <a:r>
              <a:rPr lang="ja-JP" altLang="en-US" sz="2400" b="1" dirty="0" smtClean="0"/>
              <a:t>とりかかる　　　　</a:t>
            </a:r>
            <a:endParaRPr lang="en-US" altLang="ja-JP" sz="2400" b="1" dirty="0" smtClean="0"/>
          </a:p>
          <a:p>
            <a:pPr marL="0" indent="0">
              <a:buNone/>
            </a:pPr>
            <a:r>
              <a:rPr lang="ja-JP" altLang="en-US" sz="2400" b="1" dirty="0"/>
              <a:t>　</a:t>
            </a:r>
            <a:r>
              <a:rPr lang="ja-JP" altLang="en-US" sz="2400" b="1" dirty="0" smtClean="0"/>
              <a:t>　　　　　　計</a:t>
            </a:r>
            <a:r>
              <a:rPr lang="en-US" altLang="ja-JP" sz="2400" b="1" dirty="0" smtClean="0"/>
              <a:t>19557</a:t>
            </a:r>
            <a:r>
              <a:rPr lang="ja-JP" altLang="en-US" sz="2400" b="1" dirty="0" smtClean="0"/>
              <a:t>箱   約</a:t>
            </a:r>
            <a:r>
              <a:rPr lang="en-US" altLang="ja-JP" sz="2400" b="1" dirty="0"/>
              <a:t>68</a:t>
            </a:r>
            <a:r>
              <a:rPr lang="ja-JP" altLang="en-US" sz="2400" b="1" dirty="0" smtClean="0"/>
              <a:t>万品</a:t>
            </a:r>
            <a:endParaRPr lang="en-US" altLang="ja-JP" sz="2400" b="1" dirty="0" smtClean="0"/>
          </a:p>
          <a:p>
            <a:pPr marL="0" indent="0">
              <a:buNone/>
            </a:pPr>
            <a:r>
              <a:rPr kumimoji="1" lang="ja-JP" altLang="en-US" sz="2400" b="1" dirty="0"/>
              <a:t>　</a:t>
            </a:r>
            <a:r>
              <a:rPr kumimoji="1" lang="ja-JP" altLang="en-US" sz="2400" b="1" dirty="0" smtClean="0"/>
              <a:t>　　　</a:t>
            </a:r>
            <a:r>
              <a:rPr kumimoji="1" lang="en-US" altLang="ja-JP" sz="2400" b="1" dirty="0" smtClean="0"/>
              <a:t>1933</a:t>
            </a:r>
            <a:r>
              <a:rPr kumimoji="1" lang="ja-JP" altLang="en-US" sz="2400" b="1" dirty="0" smtClean="0"/>
              <a:t>年　日本軍　山海関侵入→　理事会　移送を決議</a:t>
            </a:r>
            <a:endParaRPr kumimoji="1" lang="en-US" altLang="ja-JP" sz="2400" b="1" dirty="0" smtClean="0"/>
          </a:p>
          <a:p>
            <a:pPr marL="0" indent="0">
              <a:buNone/>
            </a:pPr>
            <a:r>
              <a:rPr lang="ja-JP" altLang="en-US" sz="2400" b="1" dirty="0"/>
              <a:t>　</a:t>
            </a:r>
            <a:r>
              <a:rPr lang="ja-JP" altLang="en-US" sz="2400" b="1" dirty="0" smtClean="0"/>
              <a:t>　　　　北京→上海→南京→四川→南京・北平（北京）</a:t>
            </a:r>
            <a:endParaRPr lang="en-US" altLang="ja-JP" sz="2400" b="1" dirty="0" smtClean="0"/>
          </a:p>
          <a:p>
            <a:pPr marL="0" indent="0">
              <a:buNone/>
            </a:pPr>
            <a:r>
              <a:rPr lang="ja-JP" altLang="en-US" sz="2400" b="1" dirty="0" smtClean="0"/>
              <a:t>　　　　　　→台湾（</a:t>
            </a:r>
            <a:r>
              <a:rPr lang="en-US" altLang="ja-JP" sz="2400" b="1" dirty="0" smtClean="0"/>
              <a:t>1948</a:t>
            </a:r>
            <a:r>
              <a:rPr lang="ja-JP" altLang="en-US" sz="2400" b="1" dirty="0" smtClean="0"/>
              <a:t>～</a:t>
            </a:r>
            <a:r>
              <a:rPr lang="en-US" altLang="ja-JP" sz="2400" b="1" dirty="0" smtClean="0"/>
              <a:t>49</a:t>
            </a:r>
            <a:r>
              <a:rPr lang="ja-JP" altLang="en-US" sz="2400" b="1" dirty="0" smtClean="0"/>
              <a:t>）</a:t>
            </a:r>
            <a:endParaRPr lang="en-US" altLang="ja-JP" sz="2400" b="1" dirty="0" smtClean="0"/>
          </a:p>
          <a:p>
            <a:pPr marL="0" indent="0">
              <a:buNone/>
            </a:pPr>
            <a:endParaRPr lang="en-US" altLang="ja-JP" sz="2400" b="1" dirty="0" smtClean="0"/>
          </a:p>
          <a:p>
            <a:pPr marL="0" indent="0">
              <a:buNone/>
            </a:pPr>
            <a:endParaRPr kumimoji="1" lang="ja-JP" altLang="en-US" sz="24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11</a:t>
            </a:fld>
            <a:endParaRPr kumimoji="1" lang="ja-JP" altLang="en-US"/>
          </a:p>
        </p:txBody>
      </p:sp>
    </p:spTree>
    <p:extLst>
      <p:ext uri="{BB962C8B-B14F-4D97-AF65-F5344CB8AC3E}">
        <p14:creationId xmlns:p14="http://schemas.microsoft.com/office/powerpoint/2010/main" val="1046310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b="1" dirty="0" smtClean="0"/>
              <a:t>中国とは何か（１）</a:t>
            </a:r>
            <a:endParaRPr kumimoji="1" lang="ja-JP" altLang="en-US" sz="2800" b="1" dirty="0"/>
          </a:p>
        </p:txBody>
      </p:sp>
      <p:sp>
        <p:nvSpPr>
          <p:cNvPr id="3" name="コンテンツ プレースホルダー 2"/>
          <p:cNvSpPr>
            <a:spLocks noGrp="1"/>
          </p:cNvSpPr>
          <p:nvPr>
            <p:ph idx="1"/>
          </p:nvPr>
        </p:nvSpPr>
        <p:spPr/>
        <p:txBody>
          <a:bodyPr>
            <a:noAutofit/>
          </a:bodyPr>
          <a:lstStyle/>
          <a:p>
            <a:pPr marL="0" indent="0">
              <a:buNone/>
            </a:pPr>
            <a:r>
              <a:rPr kumimoji="1" lang="ja-JP" altLang="en-US" sz="2400" b="1" dirty="0" smtClean="0"/>
              <a:t>①「党＝国家」の高圧的な思想統制、高度な</a:t>
            </a:r>
            <a:r>
              <a:rPr kumimoji="1" lang="en-US" altLang="ja-JP" sz="2400" b="1" dirty="0" smtClean="0"/>
              <a:t>AI</a:t>
            </a:r>
            <a:r>
              <a:rPr kumimoji="1" lang="ja-JP" altLang="en-US" sz="2400" b="1" dirty="0" smtClean="0"/>
              <a:t>技術による徹底した監視検閲を実行する専制（独裁）国家で</a:t>
            </a:r>
            <a:r>
              <a:rPr lang="ja-JP" altLang="en-US" sz="2400" b="1" dirty="0"/>
              <a:t>ある</a:t>
            </a:r>
            <a:r>
              <a:rPr lang="ja-JP" altLang="en-US" sz="2400" b="1" dirty="0" smtClean="0"/>
              <a:t>。その全体主義の根底には三千年の王朝システムが根付いており、議会制民主主義は選択されない。　</a:t>
            </a:r>
            <a:r>
              <a:rPr lang="en-US" altLang="ja-JP" sz="2400" b="1" dirty="0" smtClean="0"/>
              <a:t>(totalitarianism + dynasty system)</a:t>
            </a:r>
          </a:p>
          <a:p>
            <a:pPr marL="0" indent="0">
              <a:buNone/>
            </a:pPr>
            <a:r>
              <a:rPr kumimoji="1" lang="ja-JP" altLang="en-US" sz="2400" b="1" dirty="0" smtClean="0"/>
              <a:t>②工学、生命科学系を中心とする科学技術は飛躍的に</a:t>
            </a:r>
            <a:r>
              <a:rPr lang="ja-JP" altLang="en-US" sz="2400" b="1" dirty="0"/>
              <a:t>発展</a:t>
            </a:r>
            <a:r>
              <a:rPr kumimoji="1" lang="ja-JP" altLang="en-US" sz="2400" b="1" dirty="0" smtClean="0"/>
              <a:t>しており、軍事技術への転用も進んでいる。</a:t>
            </a:r>
            <a:endParaRPr kumimoji="1" lang="en-US" altLang="ja-JP" sz="2400" b="1" dirty="0" smtClean="0"/>
          </a:p>
          <a:p>
            <a:pPr marL="0" indent="0">
              <a:buNone/>
            </a:pPr>
            <a:r>
              <a:rPr lang="en-US" altLang="ja-JP" sz="2400" b="1" dirty="0"/>
              <a:t> </a:t>
            </a:r>
            <a:r>
              <a:rPr lang="en-US" altLang="ja-JP" sz="2400" b="1" dirty="0" smtClean="0"/>
              <a:t>         </a:t>
            </a:r>
            <a:r>
              <a:rPr lang="ja-JP" altLang="en-US" sz="2400" b="1" dirty="0" smtClean="0"/>
              <a:t>　　　　　　</a:t>
            </a:r>
            <a:r>
              <a:rPr lang="en-US" altLang="ja-JP" sz="2400" b="1" dirty="0" smtClean="0"/>
              <a:t>                          </a:t>
            </a:r>
            <a:r>
              <a:rPr kumimoji="1" lang="ja-JP" altLang="en-US" sz="2400" b="1" dirty="0" smtClean="0"/>
              <a:t>（</a:t>
            </a:r>
            <a:r>
              <a:rPr lang="en-US" altLang="ja-JP" sz="2400" b="1" dirty="0" smtClean="0"/>
              <a:t>i</a:t>
            </a:r>
            <a:r>
              <a:rPr kumimoji="1" lang="en-US" altLang="ja-JP" sz="2400" b="1" dirty="0" smtClean="0"/>
              <a:t>ncentive + intensive</a:t>
            </a:r>
            <a:r>
              <a:rPr kumimoji="1" lang="ja-JP" altLang="en-US" sz="2400" b="1" dirty="0" smtClean="0"/>
              <a:t>）</a:t>
            </a:r>
            <a:endParaRPr kumimoji="1" lang="en-US" altLang="ja-JP" sz="2400" b="1" dirty="0" smtClean="0"/>
          </a:p>
          <a:p>
            <a:pPr marL="0" indent="0">
              <a:buNone/>
            </a:pPr>
            <a:r>
              <a:rPr lang="ja-JP" altLang="en-US" sz="2400" b="1" dirty="0" smtClean="0"/>
              <a:t>③個人は全体の一部として存在することに自得し、統治者の支配・権力に関係しない範囲での「自由な意識空間」を享受し、祖国愛（国家の結束＝</a:t>
            </a:r>
            <a:r>
              <a:rPr lang="en-US" altLang="ja-JP" sz="2400" b="1" dirty="0" smtClean="0"/>
              <a:t>nationalism</a:t>
            </a:r>
            <a:r>
              <a:rPr lang="ja-JP" altLang="en-US" sz="2400" b="1" dirty="0" smtClean="0"/>
              <a:t>）と</a:t>
            </a:r>
            <a:r>
              <a:rPr lang="en-US" altLang="ja-JP" sz="2400" b="1" dirty="0" smtClean="0"/>
              <a:t>pragmatism</a:t>
            </a:r>
            <a:r>
              <a:rPr lang="ja-JP" altLang="en-US" sz="2400" b="1" dirty="0" smtClean="0"/>
              <a:t>が哲学となる。</a:t>
            </a:r>
            <a:endParaRPr lang="en-US" altLang="ja-JP" sz="2400" b="1" dirty="0" smtClean="0"/>
          </a:p>
          <a:p>
            <a:pPr marL="0" indent="0">
              <a:buNone/>
            </a:pPr>
            <a:endParaRPr kumimoji="1" lang="en-US" altLang="ja-JP" sz="2400" b="1" dirty="0" smtClean="0"/>
          </a:p>
          <a:p>
            <a:endParaRPr kumimoji="1" lang="ja-JP" altLang="en-US" sz="20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12</a:t>
            </a:fld>
            <a:endParaRPr kumimoji="1" lang="ja-JP" altLang="en-US"/>
          </a:p>
        </p:txBody>
      </p:sp>
    </p:spTree>
    <p:extLst>
      <p:ext uri="{BB962C8B-B14F-4D97-AF65-F5344CB8AC3E}">
        <p14:creationId xmlns:p14="http://schemas.microsoft.com/office/powerpoint/2010/main" val="406533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中国とは何か（２）</a:t>
            </a:r>
            <a:endParaRPr kumimoji="1" lang="ja-JP" altLang="en-US" sz="28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400" b="1" dirty="0" smtClean="0"/>
              <a:t>④アヘン戦争以後百年の西欧列強プラス日本による侵略、植　</a:t>
            </a:r>
            <a:endParaRPr kumimoji="1" lang="en-US" altLang="ja-JP" sz="2400" b="1" dirty="0" smtClean="0"/>
          </a:p>
          <a:p>
            <a:pPr marL="0" indent="0">
              <a:buNone/>
            </a:pPr>
            <a:r>
              <a:rPr lang="ja-JP" altLang="en-US" sz="2400" b="1" dirty="0"/>
              <a:t>　</a:t>
            </a:r>
            <a:r>
              <a:rPr kumimoji="1" lang="ja-JP" altLang="en-US" sz="2400" b="1" dirty="0" smtClean="0"/>
              <a:t>民地支配の屈辱を晴らすという意識が求心力として働き、　　</a:t>
            </a:r>
            <a:endParaRPr kumimoji="1" lang="en-US" altLang="ja-JP" sz="2400" b="1" dirty="0" smtClean="0"/>
          </a:p>
          <a:p>
            <a:pPr marL="0" indent="0">
              <a:buNone/>
            </a:pPr>
            <a:r>
              <a:rPr lang="ja-JP" altLang="en-US" sz="2400" b="1" dirty="0"/>
              <a:t>　</a:t>
            </a:r>
            <a:r>
              <a:rPr kumimoji="1" lang="ja-JP" altLang="en-US" sz="2400" b="1" dirty="0" smtClean="0"/>
              <a:t>西欧中心の「普遍的価値」（「思想信条の自由」などの人権思</a:t>
            </a:r>
            <a:endParaRPr kumimoji="1" lang="en-US" altLang="ja-JP" sz="2400" b="1" dirty="0" smtClean="0"/>
          </a:p>
          <a:p>
            <a:pPr marL="0" indent="0">
              <a:buNone/>
            </a:pPr>
            <a:r>
              <a:rPr lang="ja-JP" altLang="en-US" sz="2400" b="1" dirty="0"/>
              <a:t>　</a:t>
            </a:r>
            <a:r>
              <a:rPr kumimoji="1" lang="ja-JP" altLang="en-US" sz="2400" b="1" dirty="0" smtClean="0"/>
              <a:t>想）を認めない。</a:t>
            </a:r>
            <a:endParaRPr kumimoji="1" lang="en-US" altLang="ja-JP" sz="2400" b="1" dirty="0" smtClean="0"/>
          </a:p>
          <a:p>
            <a:pPr marL="0" indent="0">
              <a:buNone/>
            </a:pPr>
            <a:r>
              <a:rPr kumimoji="1" lang="ja-JP" altLang="en-US" sz="2400" b="1" dirty="0" smtClean="0"/>
              <a:t>⑤漢族（全人口の</a:t>
            </a:r>
            <a:r>
              <a:rPr kumimoji="1" lang="en-US" altLang="ja-JP" sz="2400" b="1" dirty="0" smtClean="0"/>
              <a:t>94</a:t>
            </a:r>
            <a:r>
              <a:rPr kumimoji="1" lang="ja-JP" altLang="en-US" sz="2400" b="1" dirty="0" smtClean="0"/>
              <a:t>％）支配の民族浄化政策を進め、敵視の対象となった少数民族居住地を収容所化することも厭わない。（</a:t>
            </a:r>
            <a:r>
              <a:rPr kumimoji="1" lang="en-US" altLang="ja-JP" sz="2400" b="1" dirty="0" smtClean="0"/>
              <a:t>cf.</a:t>
            </a:r>
            <a:r>
              <a:rPr kumimoji="1" lang="ja-JP" altLang="en-US" sz="2400" b="1" dirty="0" smtClean="0"/>
              <a:t>辛亥革命時のスローガンに「滅満興漢」）</a:t>
            </a:r>
            <a:endParaRPr kumimoji="1" lang="en-US" altLang="ja-JP" sz="2400" b="1" dirty="0" smtClean="0"/>
          </a:p>
          <a:p>
            <a:pPr marL="0" indent="0">
              <a:buNone/>
            </a:pPr>
            <a:endParaRPr kumimoji="1" lang="en-US" altLang="ja-JP" sz="2400" b="1" dirty="0" smtClean="0"/>
          </a:p>
          <a:p>
            <a:pPr marL="0" indent="0">
              <a:buNone/>
            </a:pPr>
            <a:r>
              <a:rPr lang="ja-JP" altLang="en-US" sz="2400" b="1" dirty="0"/>
              <a:t>　</a:t>
            </a:r>
            <a:r>
              <a:rPr kumimoji="1" lang="ja-JP" altLang="en-US" sz="2400" b="1" dirty="0" smtClean="0"/>
              <a:t>漢族の伝統的宗族＝父系血縁集団</a:t>
            </a:r>
            <a:r>
              <a:rPr lang="ja-JP" altLang="en-US" sz="2400" b="1" dirty="0"/>
              <a:t>（</a:t>
            </a:r>
            <a:r>
              <a:rPr kumimoji="1" lang="ja-JP" altLang="en-US" sz="2400" b="1" dirty="0" smtClean="0"/>
              <a:t>父祖を同じくする一族の　</a:t>
            </a:r>
            <a:endParaRPr kumimoji="1" lang="en-US" altLang="ja-JP" sz="2400" b="1" dirty="0" smtClean="0"/>
          </a:p>
          <a:p>
            <a:pPr marL="0" indent="0">
              <a:buNone/>
            </a:pPr>
            <a:r>
              <a:rPr lang="ja-JP" altLang="en-US" sz="2400" b="1" dirty="0"/>
              <a:t>　</a:t>
            </a:r>
            <a:r>
              <a:rPr kumimoji="1" lang="ja-JP" altLang="en-US" sz="2400" b="1" dirty="0" smtClean="0"/>
              <a:t>結束）</a:t>
            </a:r>
            <a:r>
              <a:rPr lang="ja-JP" altLang="en-US" sz="2400" b="1" dirty="0" smtClean="0"/>
              <a:t>→</a:t>
            </a:r>
            <a:r>
              <a:rPr lang="en-US" altLang="ja-JP" sz="2400" b="1" dirty="0" smtClean="0"/>
              <a:t>ethnic identity →</a:t>
            </a:r>
            <a:r>
              <a:rPr lang="ja-JP" altLang="en-US" sz="2400" b="1" dirty="0" smtClean="0"/>
              <a:t>国家求心力に転化（強権統治）</a:t>
            </a:r>
            <a:endParaRPr kumimoji="1" lang="ja-JP" altLang="en-US" sz="2400"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13</a:t>
            </a:fld>
            <a:endParaRPr kumimoji="1" lang="ja-JP" altLang="en-US"/>
          </a:p>
        </p:txBody>
      </p:sp>
    </p:spTree>
    <p:extLst>
      <p:ext uri="{BB962C8B-B14F-4D97-AF65-F5344CB8AC3E}">
        <p14:creationId xmlns:p14="http://schemas.microsoft.com/office/powerpoint/2010/main" val="74463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日本の立ち位置と展望</a:t>
            </a:r>
            <a:endParaRPr kumimoji="1" lang="ja-JP" altLang="en-US" sz="2800" dirty="0"/>
          </a:p>
        </p:txBody>
      </p:sp>
      <p:sp>
        <p:nvSpPr>
          <p:cNvPr id="3" name="コンテンツ プレースホルダー 2"/>
          <p:cNvSpPr>
            <a:spLocks noGrp="1"/>
          </p:cNvSpPr>
          <p:nvPr>
            <p:ph idx="1"/>
          </p:nvPr>
        </p:nvSpPr>
        <p:spPr/>
        <p:txBody>
          <a:bodyPr>
            <a:noAutofit/>
          </a:bodyPr>
          <a:lstStyle/>
          <a:p>
            <a:r>
              <a:rPr kumimoji="1" lang="ja-JP" altLang="en-US" sz="2000" b="1" dirty="0" smtClean="0">
                <a:latin typeface="+mn-ea"/>
              </a:rPr>
              <a:t>第二次大戦後の現代社会を</a:t>
            </a:r>
            <a:r>
              <a:rPr lang="ja-JP" altLang="en-US" sz="2000" b="1" dirty="0">
                <a:latin typeface="+mn-ea"/>
              </a:rPr>
              <a:t>世界史</a:t>
            </a:r>
            <a:r>
              <a:rPr kumimoji="1" lang="ja-JP" altLang="en-US" sz="2000" b="1" dirty="0" smtClean="0">
                <a:latin typeface="+mn-ea"/>
              </a:rPr>
              <a:t>的に認識</a:t>
            </a:r>
            <a:r>
              <a:rPr lang="ja-JP" altLang="en-US" sz="2000" b="1" dirty="0">
                <a:latin typeface="+mn-ea"/>
              </a:rPr>
              <a:t>する。</a:t>
            </a:r>
            <a:endParaRPr kumimoji="1" lang="en-US" altLang="ja-JP" sz="2000" b="1" dirty="0" smtClean="0">
              <a:latin typeface="+mn-ea"/>
            </a:endParaRPr>
          </a:p>
          <a:p>
            <a:pPr marL="0" indent="0">
              <a:buNone/>
            </a:pPr>
            <a:r>
              <a:rPr lang="ja-JP" altLang="en-US" sz="2000" b="1" dirty="0" smtClean="0">
                <a:latin typeface="+mn-ea"/>
              </a:rPr>
              <a:t>　　　　サンフランシスコ講和条約　</a:t>
            </a:r>
            <a:r>
              <a:rPr lang="en-US" altLang="ja-JP" sz="2000" b="1" dirty="0">
                <a:latin typeface="+mn-ea"/>
              </a:rPr>
              <a:t>1951</a:t>
            </a:r>
            <a:r>
              <a:rPr lang="ja-JP" altLang="en-US" sz="2000" b="1" dirty="0" smtClean="0">
                <a:latin typeface="+mn-ea"/>
              </a:rPr>
              <a:t>　☞　極東軍事法廷の裁判の受諾</a:t>
            </a:r>
            <a:endParaRPr lang="en-US" altLang="ja-JP" sz="2000" b="1" dirty="0" smtClean="0">
              <a:latin typeface="+mn-ea"/>
            </a:endParaRPr>
          </a:p>
          <a:p>
            <a:pPr marL="0" indent="0">
              <a:buNone/>
            </a:pPr>
            <a:r>
              <a:rPr lang="ja-JP" altLang="en-US" sz="2000" b="1" dirty="0">
                <a:latin typeface="+mn-ea"/>
              </a:rPr>
              <a:t>　</a:t>
            </a:r>
            <a:r>
              <a:rPr lang="ja-JP" altLang="en-US" sz="2000" b="1" dirty="0" smtClean="0">
                <a:latin typeface="+mn-ea"/>
              </a:rPr>
              <a:t>　　　日中共同声明　</a:t>
            </a:r>
            <a:r>
              <a:rPr lang="en-US" altLang="ja-JP" sz="2000" b="1" dirty="0" smtClean="0">
                <a:latin typeface="+mn-ea"/>
              </a:rPr>
              <a:t>1972</a:t>
            </a:r>
            <a:r>
              <a:rPr lang="ja-JP" altLang="en-US" sz="2000" b="1" dirty="0" smtClean="0">
                <a:latin typeface="+mn-ea"/>
              </a:rPr>
              <a:t>　☞平和的手段による解決</a:t>
            </a:r>
            <a:endParaRPr lang="en-US" altLang="ja-JP" sz="2000" b="1" dirty="0" smtClean="0">
              <a:latin typeface="+mn-ea"/>
            </a:endParaRPr>
          </a:p>
          <a:p>
            <a:pPr marL="0" indent="0">
              <a:buNone/>
            </a:pPr>
            <a:r>
              <a:rPr lang="ja-JP" altLang="en-US" sz="2000" b="1" dirty="0">
                <a:latin typeface="+mn-ea"/>
              </a:rPr>
              <a:t>　</a:t>
            </a:r>
            <a:r>
              <a:rPr lang="ja-JP" altLang="en-US" sz="2000" b="1" dirty="0" smtClean="0">
                <a:latin typeface="+mn-ea"/>
              </a:rPr>
              <a:t>　　　日中平和条約　</a:t>
            </a:r>
            <a:r>
              <a:rPr lang="en-US" altLang="ja-JP" sz="2000" b="1" dirty="0" smtClean="0">
                <a:latin typeface="+mn-ea"/>
              </a:rPr>
              <a:t>1978</a:t>
            </a:r>
            <a:r>
              <a:rPr lang="ja-JP" altLang="en-US" sz="2000" b="1" dirty="0" smtClean="0">
                <a:latin typeface="+mn-ea"/>
              </a:rPr>
              <a:t>　☞反覇権の原則</a:t>
            </a:r>
            <a:endParaRPr kumimoji="1" lang="en-US" altLang="ja-JP" sz="2000" b="1" dirty="0" smtClean="0">
              <a:latin typeface="+mn-ea"/>
            </a:endParaRPr>
          </a:p>
          <a:p>
            <a:r>
              <a:rPr lang="ja-JP" altLang="en-US" sz="2000" b="1" dirty="0" smtClean="0">
                <a:latin typeface="+mn-ea"/>
              </a:rPr>
              <a:t>自衛の軍事力をともなう平和主義（</a:t>
            </a:r>
            <a:r>
              <a:rPr lang="en-US" altLang="ja-JP" sz="2000" b="1" dirty="0" smtClean="0">
                <a:latin typeface="+mn-ea"/>
              </a:rPr>
              <a:t>pacifism)</a:t>
            </a:r>
            <a:r>
              <a:rPr lang="ja-JP" altLang="en-US" sz="2000" b="1" dirty="0" smtClean="0">
                <a:latin typeface="+mn-ea"/>
              </a:rPr>
              <a:t>に徹する。</a:t>
            </a:r>
            <a:endParaRPr lang="en-US" altLang="ja-JP" sz="2000" b="1" dirty="0" smtClean="0">
              <a:latin typeface="+mn-ea"/>
            </a:endParaRPr>
          </a:p>
          <a:p>
            <a:r>
              <a:rPr lang="ja-JP" altLang="en-US" sz="2000" b="1" dirty="0" smtClean="0">
                <a:latin typeface="+mn-ea"/>
              </a:rPr>
              <a:t>覇権をしりぞけ、平和的共存を求める。</a:t>
            </a:r>
            <a:endParaRPr lang="en-US" altLang="ja-JP" sz="2000" b="1" dirty="0" smtClean="0">
              <a:latin typeface="+mn-ea"/>
            </a:endParaRPr>
          </a:p>
          <a:p>
            <a:r>
              <a:rPr lang="ja-JP" altLang="en-US" sz="2000" b="1" dirty="0" smtClean="0">
                <a:latin typeface="+mn-ea"/>
              </a:rPr>
              <a:t>国際法</a:t>
            </a:r>
            <a:r>
              <a:rPr lang="ja-JP" altLang="en-US" sz="2000" b="1" dirty="0">
                <a:latin typeface="+mn-ea"/>
              </a:rPr>
              <a:t>に</a:t>
            </a:r>
            <a:r>
              <a:rPr lang="ja-JP" altLang="en-US" sz="2000" b="1" dirty="0" smtClean="0">
                <a:latin typeface="+mn-ea"/>
              </a:rPr>
              <a:t>よる合意と秩序を遵守する。</a:t>
            </a:r>
            <a:endParaRPr lang="en-US" altLang="ja-JP" sz="2000" b="1" dirty="0" smtClean="0">
              <a:latin typeface="+mn-ea"/>
            </a:endParaRPr>
          </a:p>
          <a:p>
            <a:r>
              <a:rPr lang="ja-JP" altLang="en-US" sz="2000" b="1" dirty="0" smtClean="0">
                <a:latin typeface="+mn-ea"/>
              </a:rPr>
              <a:t>「一身独立して一国独立する事」</a:t>
            </a:r>
            <a:endParaRPr lang="en-US" altLang="ja-JP" sz="2000" b="1" dirty="0" smtClean="0">
              <a:latin typeface="+mn-ea"/>
            </a:endParaRPr>
          </a:p>
          <a:p>
            <a:pPr marL="0" indent="0">
              <a:buNone/>
            </a:pPr>
            <a:endParaRPr lang="en-US" altLang="ja-JP" sz="2000" b="1" dirty="0">
              <a:latin typeface="+mn-ea"/>
            </a:endParaRPr>
          </a:p>
          <a:p>
            <a:pPr marL="0" indent="0">
              <a:buNone/>
            </a:pPr>
            <a:r>
              <a:rPr lang="ja-JP" altLang="en-US" sz="2000" b="1" dirty="0" smtClean="0">
                <a:latin typeface="+mn-ea"/>
              </a:rPr>
              <a:t>　国家・民族間の負の歴史を清算・克服するのは、</a:t>
            </a:r>
            <a:endParaRPr lang="en-US" altLang="ja-JP" sz="2000" b="1" dirty="0" smtClean="0">
              <a:latin typeface="+mn-ea"/>
            </a:endParaRPr>
          </a:p>
          <a:p>
            <a:pPr marL="0" indent="0">
              <a:buNone/>
            </a:pPr>
            <a:r>
              <a:rPr lang="ja-JP" altLang="en-US" sz="2000" b="1" dirty="0">
                <a:latin typeface="+mn-ea"/>
              </a:rPr>
              <a:t>　</a:t>
            </a:r>
            <a:r>
              <a:rPr lang="ja-JP" altLang="en-US" sz="2000" b="1" dirty="0" smtClean="0">
                <a:latin typeface="+mn-ea"/>
              </a:rPr>
              <a:t>①　当事国間および国際的な条約とその誠実な履行　</a:t>
            </a:r>
            <a:endParaRPr lang="en-US" altLang="ja-JP" sz="2000" b="1" dirty="0" smtClean="0">
              <a:latin typeface="+mn-ea"/>
            </a:endParaRPr>
          </a:p>
          <a:p>
            <a:pPr marL="0" indent="0">
              <a:buNone/>
            </a:pPr>
            <a:r>
              <a:rPr lang="ja-JP" altLang="en-US" sz="2000" b="1" dirty="0">
                <a:latin typeface="+mn-ea"/>
              </a:rPr>
              <a:t>　</a:t>
            </a:r>
            <a:r>
              <a:rPr lang="ja-JP" altLang="en-US" sz="2000" b="1" dirty="0" smtClean="0">
                <a:latin typeface="+mn-ea"/>
              </a:rPr>
              <a:t>②　「ルサンチマン」（</a:t>
            </a:r>
            <a:r>
              <a:rPr lang="ja-JP" altLang="en-US" sz="2000" b="1" dirty="0">
                <a:latin typeface="+mn-ea"/>
              </a:rPr>
              <a:t>憤り</a:t>
            </a:r>
            <a:r>
              <a:rPr lang="ja-JP" altLang="en-US" sz="2000" b="1" dirty="0" smtClean="0">
                <a:latin typeface="+mn-ea"/>
              </a:rPr>
              <a:t>、怨恨、憎悪）を鎮める、鎮魂と超克の精神</a:t>
            </a:r>
            <a:endParaRPr lang="en-US" altLang="ja-JP" sz="2000" b="1" dirty="0" smtClean="0">
              <a:latin typeface="+mn-ea"/>
            </a:endParaRPr>
          </a:p>
          <a:p>
            <a:pPr marL="0" indent="0">
              <a:buNone/>
            </a:pPr>
            <a:r>
              <a:rPr lang="ja-JP" altLang="en-US" sz="2000" b="1" dirty="0">
                <a:latin typeface="+mn-ea"/>
              </a:rPr>
              <a:t>　</a:t>
            </a:r>
            <a:r>
              <a:rPr lang="ja-JP" altLang="en-US" sz="2000" b="1" dirty="0" smtClean="0">
                <a:latin typeface="+mn-ea"/>
              </a:rPr>
              <a:t>　　</a:t>
            </a:r>
            <a:endParaRPr lang="en-US" altLang="ja-JP" sz="2000" b="1" dirty="0" smtClean="0">
              <a:latin typeface="+mn-ea"/>
            </a:endParaRPr>
          </a:p>
          <a:p>
            <a:endParaRPr lang="en-US" altLang="ja-JP" sz="2000" b="1" dirty="0">
              <a:latin typeface="+mn-ea"/>
            </a:endParaRPr>
          </a:p>
          <a:p>
            <a:pPr marL="0" indent="0">
              <a:buNone/>
            </a:pPr>
            <a:endParaRPr kumimoji="1" lang="en-US" altLang="ja-JP" sz="2000" b="1" dirty="0" smtClean="0">
              <a:latin typeface="+mn-ea"/>
            </a:endParaRPr>
          </a:p>
          <a:p>
            <a:pPr marL="0" indent="0">
              <a:buNone/>
            </a:pPr>
            <a:r>
              <a:rPr lang="ja-JP" altLang="en-US" sz="2000" b="1" dirty="0">
                <a:latin typeface="+mn-ea"/>
              </a:rPr>
              <a:t>　</a:t>
            </a:r>
            <a:r>
              <a:rPr lang="ja-JP" altLang="en-US" sz="2000" b="1" dirty="0" smtClean="0">
                <a:latin typeface="+mn-ea"/>
              </a:rPr>
              <a:t>　</a:t>
            </a:r>
            <a:endParaRPr kumimoji="1" lang="en-US" altLang="ja-JP" sz="2000" b="1" dirty="0" smtClean="0">
              <a:latin typeface="+mn-ea"/>
            </a:endParaRPr>
          </a:p>
          <a:p>
            <a:pPr marL="0" indent="0">
              <a:buNone/>
            </a:pPr>
            <a:endParaRPr kumimoji="1" lang="en-US" altLang="ja-JP" sz="2000" b="1" dirty="0" smtClean="0">
              <a:latin typeface="+mn-ea"/>
            </a:endParaRPr>
          </a:p>
          <a:p>
            <a:endParaRPr kumimoji="1" lang="ja-JP" altLang="en-US" sz="2000" b="1" dirty="0">
              <a:latin typeface="+mn-ea"/>
            </a:endParaRPr>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14</a:t>
            </a:fld>
            <a:endParaRPr kumimoji="1" lang="ja-JP" altLang="en-US"/>
          </a:p>
        </p:txBody>
      </p:sp>
    </p:spTree>
    <p:extLst>
      <p:ext uri="{BB962C8B-B14F-4D97-AF65-F5344CB8AC3E}">
        <p14:creationId xmlns:p14="http://schemas.microsoft.com/office/powerpoint/2010/main" val="3214830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人間に求められる能力→新たな人間性へ</a:t>
            </a:r>
            <a:r>
              <a:rPr kumimoji="1" lang="en-US" altLang="ja-JP" sz="2800" dirty="0" smtClean="0"/>
              <a:t/>
            </a:r>
            <a:br>
              <a:rPr kumimoji="1" lang="en-US" altLang="ja-JP" sz="2800" dirty="0" smtClean="0"/>
            </a:br>
            <a:r>
              <a:rPr lang="ja-JP" altLang="en-US" sz="2800" smtClean="0"/>
              <a:t>（人間であるとはどのようなことか）</a:t>
            </a:r>
            <a:endParaRPr kumimoji="1" lang="ja-JP" altLang="en-US" sz="28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400" b="1" dirty="0" smtClean="0"/>
              <a:t>①言語論理力　</a:t>
            </a:r>
            <a:r>
              <a:rPr kumimoji="1" lang="en-US" altLang="ja-JP" sz="2400" b="1" dirty="0" smtClean="0"/>
              <a:t>linguistic reasoning</a:t>
            </a:r>
          </a:p>
          <a:p>
            <a:pPr marL="0" indent="0">
              <a:buNone/>
            </a:pPr>
            <a:r>
              <a:rPr lang="ja-JP" altLang="en-US" sz="2400" b="1" dirty="0" smtClean="0"/>
              <a:t>　</a:t>
            </a:r>
            <a:r>
              <a:rPr lang="ja-JP" altLang="en-US" sz="2400" dirty="0" smtClean="0"/>
              <a:t>　　　</a:t>
            </a:r>
            <a:r>
              <a:rPr lang="ja-JP" altLang="en-US" sz="2400" b="1" dirty="0" smtClean="0"/>
              <a:t>人間は言語を獲得して思惟し行動する。自らの言葉で</a:t>
            </a:r>
            <a:endParaRPr lang="en-US" altLang="ja-JP" sz="2400" b="1" dirty="0"/>
          </a:p>
          <a:p>
            <a:pPr marL="0" indent="0">
              <a:buNone/>
            </a:pPr>
            <a:r>
              <a:rPr kumimoji="1" lang="ja-JP" altLang="en-US" sz="2400" b="1" dirty="0" smtClean="0"/>
              <a:t>　　　　語り、対話を通じて共生し、普遍的な価値を探求する。</a:t>
            </a:r>
            <a:endParaRPr kumimoji="1" lang="en-US" altLang="ja-JP" sz="2400" b="1" dirty="0" smtClean="0"/>
          </a:p>
          <a:p>
            <a:pPr marL="0" indent="0">
              <a:buNone/>
            </a:pPr>
            <a:r>
              <a:rPr lang="ja-JP" altLang="en-US" sz="2400" b="1" dirty="0" smtClean="0"/>
              <a:t>②情報処理力（数理論理力）  </a:t>
            </a:r>
            <a:r>
              <a:rPr lang="en-US" altLang="ja-JP" sz="2400" b="1" dirty="0" smtClean="0"/>
              <a:t>mathematical reasoning</a:t>
            </a:r>
          </a:p>
          <a:p>
            <a:pPr marL="0" indent="0">
              <a:buNone/>
            </a:pPr>
            <a:r>
              <a:rPr lang="ja-JP" altLang="en-US" sz="2400" b="1" dirty="0"/>
              <a:t>　</a:t>
            </a:r>
            <a:r>
              <a:rPr lang="ja-JP" altLang="en-US" sz="2400" b="1" dirty="0" smtClean="0"/>
              <a:t>　　　アルゴリズム（問題</a:t>
            </a:r>
            <a:r>
              <a:rPr lang="ja-JP" altLang="en-US" sz="2400" b="1" dirty="0"/>
              <a:t>処理</a:t>
            </a:r>
            <a:r>
              <a:rPr lang="ja-JP" altLang="en-US" sz="2400" b="1" dirty="0" smtClean="0"/>
              <a:t>の</a:t>
            </a:r>
            <a:r>
              <a:rPr lang="ja-JP" altLang="en-US" sz="2400" b="1" dirty="0"/>
              <a:t>手順</a:t>
            </a:r>
            <a:r>
              <a:rPr lang="ja-JP" altLang="en-US" sz="2400" b="1" dirty="0" smtClean="0"/>
              <a:t>）を理解し</a:t>
            </a:r>
            <a:r>
              <a:rPr lang="en-US" altLang="ja-JP" sz="2400" b="1" dirty="0" smtClean="0"/>
              <a:t>AI</a:t>
            </a:r>
            <a:r>
              <a:rPr lang="ja-JP" altLang="en-US" sz="2400" b="1" dirty="0" smtClean="0"/>
              <a:t>を活用</a:t>
            </a:r>
            <a:r>
              <a:rPr lang="ja-JP" altLang="en-US" sz="2400" b="1" dirty="0"/>
              <a:t>する。</a:t>
            </a:r>
            <a:endParaRPr lang="en-US" altLang="ja-JP" sz="2400" b="1" dirty="0" smtClean="0"/>
          </a:p>
          <a:p>
            <a:pPr marL="0" indent="0">
              <a:buNone/>
            </a:pPr>
            <a:r>
              <a:rPr kumimoji="1" lang="ja-JP" altLang="en-US" sz="2400" b="1" dirty="0" smtClean="0"/>
              <a:t>③美意識（審美</a:t>
            </a:r>
            <a:r>
              <a:rPr lang="ja-JP" altLang="en-US" sz="2400" b="1" dirty="0"/>
              <a:t>観</a:t>
            </a:r>
            <a:r>
              <a:rPr kumimoji="1" lang="ja-JP" altLang="en-US" sz="2400" b="1" dirty="0" smtClean="0"/>
              <a:t>）  </a:t>
            </a:r>
            <a:r>
              <a:rPr kumimoji="1" lang="en-US" altLang="ja-JP" sz="2400" b="1" dirty="0" smtClean="0"/>
              <a:t>aesthetic sensibility(a taste of beauty)</a:t>
            </a:r>
          </a:p>
          <a:p>
            <a:pPr marL="0" indent="0">
              <a:buNone/>
            </a:pPr>
            <a:r>
              <a:rPr lang="ja-JP" altLang="en-US" sz="2400" b="1" dirty="0"/>
              <a:t>　</a:t>
            </a:r>
            <a:r>
              <a:rPr lang="ja-JP" altLang="en-US" sz="2400" b="1" dirty="0" smtClean="0"/>
              <a:t>　　　美意識は倫理的感性の源</a:t>
            </a:r>
            <a:r>
              <a:rPr lang="ja-JP" altLang="en-US" sz="2400" b="1" dirty="0"/>
              <a:t>であり、</a:t>
            </a:r>
            <a:r>
              <a:rPr lang="ja-JP" altLang="en-US" sz="2400" b="1" dirty="0" smtClean="0"/>
              <a:t>自然と身体との感応　</a:t>
            </a:r>
            <a:endParaRPr lang="en-US" altLang="ja-JP" sz="2400" b="1" dirty="0" smtClean="0"/>
          </a:p>
          <a:p>
            <a:pPr marL="0" indent="0">
              <a:buNone/>
            </a:pPr>
            <a:r>
              <a:rPr lang="ja-JP" altLang="en-US" sz="2400" b="1" dirty="0"/>
              <a:t>　</a:t>
            </a:r>
            <a:r>
              <a:rPr lang="ja-JP" altLang="en-US" sz="2400" b="1" dirty="0" smtClean="0"/>
              <a:t>　　　は人間が授かった比類のない能力である。</a:t>
            </a:r>
            <a:endParaRPr lang="en-US" altLang="ja-JP" sz="2400" b="1" dirty="0" smtClean="0"/>
          </a:p>
          <a:p>
            <a:pPr marL="0" indent="0">
              <a:buNone/>
            </a:pPr>
            <a:r>
              <a:rPr lang="ja-JP" altLang="en-US" sz="2400" b="1" dirty="0" smtClean="0"/>
              <a:t>人間であることの証☞　</a:t>
            </a:r>
            <a:r>
              <a:rPr kumimoji="1" lang="ja-JP" altLang="en-US" sz="2400" b="1" dirty="0" smtClean="0"/>
              <a:t>意識、</a:t>
            </a:r>
            <a:r>
              <a:rPr lang="ja-JP" altLang="en-US" sz="2400" b="1" dirty="0" smtClean="0"/>
              <a:t>想像力、身体性</a:t>
            </a:r>
            <a:endParaRPr lang="en-US" altLang="ja-JP" sz="2400" b="1" dirty="0" smtClean="0"/>
          </a:p>
          <a:p>
            <a:pPr marL="0" indent="0">
              <a:buNone/>
            </a:pPr>
            <a:r>
              <a:rPr kumimoji="1" lang="ja-JP" altLang="en-US" sz="2400" b="1" dirty="0"/>
              <a:t>　</a:t>
            </a:r>
            <a:r>
              <a:rPr kumimoji="1" lang="ja-JP" altLang="en-US" sz="2400" b="1" dirty="0" smtClean="0"/>
              <a:t>　　（</a:t>
            </a:r>
            <a:r>
              <a:rPr kumimoji="1" lang="en-US" altLang="ja-JP" sz="2400" b="1" dirty="0" smtClean="0"/>
              <a:t>AI</a:t>
            </a:r>
            <a:r>
              <a:rPr kumimoji="1" lang="ja-JP" altLang="en-US" sz="2400" b="1" dirty="0" smtClean="0"/>
              <a:t>が持ちえないもの）</a:t>
            </a:r>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15</a:t>
            </a:fld>
            <a:endParaRPr kumimoji="1" lang="ja-JP" altLang="en-US"/>
          </a:p>
        </p:txBody>
      </p:sp>
    </p:spTree>
    <p:extLst>
      <p:ext uri="{BB962C8B-B14F-4D97-AF65-F5344CB8AC3E}">
        <p14:creationId xmlns:p14="http://schemas.microsoft.com/office/powerpoint/2010/main" val="3507306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大学像</a:t>
            </a:r>
            <a:r>
              <a:rPr kumimoji="1" lang="en-US" altLang="ja-JP" sz="2800" dirty="0" smtClean="0"/>
              <a:t>―</a:t>
            </a:r>
            <a:r>
              <a:rPr kumimoji="1" lang="ja-JP" altLang="en-US" sz="2800" dirty="0" smtClean="0"/>
              <a:t>教育のあるべき姿</a:t>
            </a:r>
            <a:endParaRPr kumimoji="1" lang="ja-JP" altLang="en-US" sz="2800" dirty="0"/>
          </a:p>
        </p:txBody>
      </p:sp>
      <p:sp>
        <p:nvSpPr>
          <p:cNvPr id="3" name="コンテンツ プレースホルダー 2"/>
          <p:cNvSpPr>
            <a:spLocks noGrp="1"/>
          </p:cNvSpPr>
          <p:nvPr>
            <p:ph idx="1"/>
          </p:nvPr>
        </p:nvSpPr>
        <p:spPr/>
        <p:txBody>
          <a:bodyPr>
            <a:normAutofit/>
          </a:bodyPr>
          <a:lstStyle/>
          <a:p>
            <a:r>
              <a:rPr kumimoji="1" lang="ja-JP" altLang="en-US" sz="2400" b="1" dirty="0" smtClean="0"/>
              <a:t>大学とは真理探究の場であり、そこに学ぶ者は、みずからを学びの場に投じて研鑽を積むことが求められる。</a:t>
            </a:r>
            <a:endParaRPr kumimoji="1" lang="en-US" altLang="ja-JP" sz="2400" b="1" dirty="0" smtClean="0"/>
          </a:p>
          <a:p>
            <a:r>
              <a:rPr lang="ja-JP" altLang="en-US" sz="2400" b="1" dirty="0" smtClean="0"/>
              <a:t>大学の教壇に立つ者は、自分の専門とする分野で、その分野に精通し、かつその学問の未知なる部分、解明しなければならない点を指摘し、将来への</a:t>
            </a:r>
            <a:r>
              <a:rPr lang="ja-JP" altLang="en-US" sz="2400" b="1" dirty="0"/>
              <a:t>展望</a:t>
            </a:r>
            <a:r>
              <a:rPr lang="ja-JP" altLang="en-US" sz="2400" b="1" dirty="0" smtClean="0"/>
              <a:t>を示す（「緻密にして放胆」）ことが求められる。</a:t>
            </a:r>
            <a:endParaRPr lang="en-US" altLang="ja-JP" sz="2400" b="1" dirty="0" smtClean="0"/>
          </a:p>
          <a:p>
            <a:r>
              <a:rPr kumimoji="1" lang="ja-JP" altLang="en-US" sz="2400" b="1" dirty="0" smtClean="0"/>
              <a:t>教育とは、人間にみずからの才能を開花させ、生きていく自負と自信を与えることである。養成される基本的な能力は、言語論理力、情報処理力、美意識である。</a:t>
            </a:r>
            <a:endParaRPr kumimoji="1" lang="en-US" altLang="ja-JP" sz="2400" b="1" dirty="0" smtClean="0"/>
          </a:p>
          <a:p>
            <a:r>
              <a:rPr lang="ja-JP" altLang="en-US" sz="2400" b="1" dirty="0" smtClean="0"/>
              <a:t>教育の根本は人間性を育てることにある。感受性、倫理観、論理構成力は、人間が人間を教えることによって育まれる。</a:t>
            </a:r>
            <a:endParaRPr kumimoji="1" lang="ja-JP" altLang="en-US" sz="24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16</a:t>
            </a:fld>
            <a:endParaRPr kumimoji="1" lang="ja-JP" altLang="en-US"/>
          </a:p>
        </p:txBody>
      </p:sp>
    </p:spTree>
    <p:extLst>
      <p:ext uri="{BB962C8B-B14F-4D97-AF65-F5344CB8AC3E}">
        <p14:creationId xmlns:p14="http://schemas.microsoft.com/office/powerpoint/2010/main" val="2279234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意識と言語</a:t>
            </a:r>
            <a:endParaRPr kumimoji="1" lang="ja-JP" altLang="en-US" sz="2800" dirty="0"/>
          </a:p>
        </p:txBody>
      </p:sp>
      <p:sp>
        <p:nvSpPr>
          <p:cNvPr id="3" name="コンテンツ プレースホルダー 2"/>
          <p:cNvSpPr>
            <a:spLocks noGrp="1"/>
          </p:cNvSpPr>
          <p:nvPr>
            <p:ph idx="1"/>
          </p:nvPr>
        </p:nvSpPr>
        <p:spPr>
          <a:xfrm>
            <a:off x="539552" y="1484784"/>
            <a:ext cx="8229600" cy="4525963"/>
          </a:xfrm>
        </p:spPr>
        <p:txBody>
          <a:bodyPr>
            <a:normAutofit lnSpcReduction="10000"/>
          </a:bodyPr>
          <a:lstStyle/>
          <a:p>
            <a:r>
              <a:rPr kumimoji="1" lang="ja-JP" altLang="en-US" sz="2000" b="1" dirty="0" smtClean="0"/>
              <a:t>‘文化共同体が原初的、あるいは根源的には一つの共通言語に支えられた言語共同体であることは周知の事実だし、言語が意識を、すでに存在認知の諸段階において、意味論的に規制することのいかに強いものであるか</a:t>
            </a:r>
            <a:endParaRPr kumimoji="1" lang="en-US" altLang="ja-JP" sz="2000" b="1" dirty="0" smtClean="0"/>
          </a:p>
          <a:p>
            <a:r>
              <a:rPr lang="ja-JP" altLang="en-US" sz="2000" b="1" dirty="0" smtClean="0"/>
              <a:t>‘私は、ソシュール以来の言語学が、「言語（ラング）」（国語、</a:t>
            </a:r>
            <a:r>
              <a:rPr lang="en-US" altLang="ja-JP" sz="2000" b="1" dirty="0" smtClean="0"/>
              <a:t>langue</a:t>
            </a:r>
            <a:r>
              <a:rPr lang="ja-JP" altLang="en-US" sz="2000" b="1" dirty="0" smtClean="0"/>
              <a:t>）と呼び慣わしている言語的記号の体系のそのまた底に、複雑な可能的意味聯鎖の深層意識的空間を措定する。</a:t>
            </a:r>
            <a:endParaRPr lang="en-US" altLang="ja-JP" sz="2000" b="1" dirty="0" smtClean="0"/>
          </a:p>
          <a:p>
            <a:pPr marL="0" indent="0">
              <a:buNone/>
            </a:pPr>
            <a:r>
              <a:rPr lang="ja-JP" altLang="en-US" sz="2000" b="1" dirty="0"/>
              <a:t>　</a:t>
            </a:r>
            <a:r>
              <a:rPr lang="ja-JP" altLang="en-US" sz="2000" b="1" dirty="0" smtClean="0"/>
              <a:t>　　→深層意識領域内での意味「種子」の本源的なイマージュ喚起作用を　</a:t>
            </a:r>
            <a:endParaRPr lang="en-US" altLang="ja-JP" sz="2000" b="1" dirty="0" smtClean="0"/>
          </a:p>
          <a:p>
            <a:pPr marL="0" indent="0">
              <a:buNone/>
            </a:pPr>
            <a:r>
              <a:rPr lang="ja-JP" altLang="en-US" sz="2000" b="1" dirty="0"/>
              <a:t>　</a:t>
            </a:r>
            <a:r>
              <a:rPr lang="ja-JP" altLang="en-US" sz="2000" b="1" dirty="0" smtClean="0"/>
              <a:t>　　　　中心にする言語観</a:t>
            </a:r>
            <a:endParaRPr lang="en-US" altLang="ja-JP" sz="2000" b="1" dirty="0" smtClean="0"/>
          </a:p>
          <a:p>
            <a:r>
              <a:rPr lang="ja-JP" altLang="en-US" sz="2000" b="1" dirty="0" smtClean="0"/>
              <a:t>‘私が「山」という語を発音する。するとたちまち「無」の深淵の奥底から「山」が立ち現れてきます。他方、私が「山」と言い、その発音された語を私から離れた他者として聞くとき、私の中に意識が、主体としての「私」の意識が、これもまた同じ「無」の深淵の</a:t>
            </a:r>
            <a:r>
              <a:rPr lang="ja-JP" altLang="en-US" sz="2000" b="1" dirty="0" err="1" smtClean="0"/>
              <a:t>さ</a:t>
            </a:r>
            <a:r>
              <a:rPr lang="ja-JP" altLang="en-US" sz="2000" b="1" dirty="0" smtClean="0"/>
              <a:t>中から立ち現れてきます。これが意識の発生です。</a:t>
            </a:r>
            <a:endParaRPr lang="en-US" altLang="ja-JP" sz="2000" b="1" dirty="0" smtClean="0"/>
          </a:p>
          <a:p>
            <a:r>
              <a:rPr lang="ja-JP" altLang="en-US" sz="2000" b="1" dirty="0"/>
              <a:t>　</a:t>
            </a:r>
            <a:r>
              <a:rPr lang="ja-JP" altLang="en-US" sz="2000" b="1" dirty="0" smtClean="0"/>
              <a:t>　　　　　　　　　　　　　　　　　　　</a:t>
            </a:r>
            <a:r>
              <a:rPr lang="en-US" altLang="ja-JP" sz="2000" b="1" dirty="0" smtClean="0"/>
              <a:t>——</a:t>
            </a:r>
            <a:r>
              <a:rPr lang="ja-JP" altLang="en-US" sz="2000" b="1" dirty="0" smtClean="0"/>
              <a:t>　井筒俊彦</a:t>
            </a:r>
            <a:r>
              <a:rPr lang="en-US" altLang="ja-JP" sz="2000" b="1" dirty="0" smtClean="0"/>
              <a:t>『</a:t>
            </a:r>
            <a:r>
              <a:rPr lang="ja-JP" altLang="en-US" sz="2000" b="1" dirty="0" smtClean="0"/>
              <a:t>意識と本質</a:t>
            </a:r>
            <a:r>
              <a:rPr lang="en-US" altLang="ja-JP" sz="2000" b="1" dirty="0" smtClean="0"/>
              <a:t>』</a:t>
            </a:r>
          </a:p>
          <a:p>
            <a:pPr marL="0" indent="0">
              <a:buNone/>
            </a:pPr>
            <a:endParaRPr lang="en-US" altLang="ja-JP" sz="2000" b="1" dirty="0" smtClean="0"/>
          </a:p>
          <a:p>
            <a:endParaRPr lang="en-US" altLang="ja-JP" sz="2400" b="1" dirty="0" smtClean="0"/>
          </a:p>
          <a:p>
            <a:endParaRPr kumimoji="1" lang="en-US" altLang="ja-JP" sz="2400" b="1" dirty="0" smtClean="0"/>
          </a:p>
          <a:p>
            <a:pPr marL="0" indent="0">
              <a:buNone/>
            </a:pPr>
            <a:endParaRPr kumimoji="1" lang="en-US" altLang="ja-JP" sz="2400" b="1" dirty="0"/>
          </a:p>
          <a:p>
            <a:endParaRPr kumimoji="1" lang="ja-JP" altLang="en-US" sz="24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17</a:t>
            </a:fld>
            <a:endParaRPr kumimoji="1" lang="ja-JP" altLang="en-US"/>
          </a:p>
        </p:txBody>
      </p:sp>
    </p:spTree>
    <p:extLst>
      <p:ext uri="{BB962C8B-B14F-4D97-AF65-F5344CB8AC3E}">
        <p14:creationId xmlns:p14="http://schemas.microsoft.com/office/powerpoint/2010/main" val="2062019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b="1" dirty="0" smtClean="0"/>
              <a:t>初めに言（ことば）ありき</a:t>
            </a:r>
            <a:endParaRPr kumimoji="1" lang="ja-JP" altLang="en-US" sz="2800" b="1"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400" b="1" dirty="0" smtClean="0"/>
              <a:t>　　　　　　　　　　　　　言が肉となった</a:t>
            </a:r>
            <a:endParaRPr kumimoji="1" lang="en-US" altLang="ja-JP" sz="2400" b="1" dirty="0" smtClean="0"/>
          </a:p>
          <a:p>
            <a:pPr marL="0" indent="0">
              <a:buNone/>
            </a:pPr>
            <a:r>
              <a:rPr lang="ja-JP" altLang="en-US" sz="2400" b="1" dirty="0"/>
              <a:t>初め</a:t>
            </a:r>
            <a:r>
              <a:rPr lang="ja-JP" altLang="en-US" sz="2400" b="1" dirty="0" smtClean="0"/>
              <a:t>に言があった。言は神と共にあった。言は神であった。この言は、初めに神と共にあった。万物は言によって成った。成ったもので、言によらずに成ったものは何一つなかった。言の内に命があった。命は人間を照らす光であった。光は暗闇の中で輝いている。暗闇は光を理解しなかった。</a:t>
            </a:r>
            <a:endParaRPr lang="en-US" altLang="ja-JP" sz="2400" b="1" dirty="0" smtClean="0"/>
          </a:p>
          <a:p>
            <a:pPr marL="0" indent="0">
              <a:buNone/>
            </a:pPr>
            <a:endParaRPr kumimoji="1" lang="en-US" altLang="ja-JP" sz="2400" b="1" dirty="0"/>
          </a:p>
          <a:p>
            <a:pPr marL="0" indent="0">
              <a:buNone/>
            </a:pPr>
            <a:r>
              <a:rPr lang="ja-JP" altLang="en-US" sz="2400" b="1" dirty="0" smtClean="0"/>
              <a:t>　　　　　　　　　　　　</a:t>
            </a:r>
            <a:r>
              <a:rPr lang="en-US" altLang="ja-JP" sz="2400" b="1" dirty="0" smtClean="0"/>
              <a:t>――</a:t>
            </a:r>
            <a:r>
              <a:rPr lang="ja-JP" altLang="en-US" sz="2400" b="1" dirty="0" smtClean="0"/>
              <a:t>「ヨハネによる福音書」</a:t>
            </a:r>
            <a:endParaRPr lang="en-US" altLang="ja-JP" sz="2400" b="1" dirty="0" smtClean="0"/>
          </a:p>
          <a:p>
            <a:pPr marL="0" indent="0">
              <a:buNone/>
            </a:pPr>
            <a:r>
              <a:rPr kumimoji="1" lang="ja-JP" altLang="en-US" sz="2400" b="1" dirty="0"/>
              <a:t>　</a:t>
            </a:r>
            <a:r>
              <a:rPr kumimoji="1" lang="ja-JP" altLang="en-US" sz="2400" b="1" dirty="0" smtClean="0"/>
              <a:t>　　　　　　　　　　　　　（新共同訳　</a:t>
            </a:r>
            <a:r>
              <a:rPr kumimoji="1" lang="en-US" altLang="ja-JP" sz="2400" b="1" dirty="0" smtClean="0"/>
              <a:t>『</a:t>
            </a:r>
            <a:r>
              <a:rPr kumimoji="1" lang="ja-JP" altLang="en-US" sz="2400" b="1" dirty="0" smtClean="0"/>
              <a:t>聖書</a:t>
            </a:r>
            <a:r>
              <a:rPr kumimoji="1" lang="en-US" altLang="ja-JP" sz="2400" b="1" smtClean="0"/>
              <a:t>』</a:t>
            </a:r>
            <a:r>
              <a:rPr kumimoji="1" lang="ja-JP" altLang="en-US" sz="2400" b="1" smtClean="0"/>
              <a:t>、</a:t>
            </a:r>
            <a:r>
              <a:rPr kumimoji="1" lang="ja-JP" altLang="en-US" sz="2400" b="1" dirty="0" smtClean="0"/>
              <a:t>日本聖書協会）</a:t>
            </a:r>
            <a:endParaRPr kumimoji="1" lang="en-US" altLang="ja-JP" sz="2400" b="1" dirty="0" smtClean="0"/>
          </a:p>
          <a:p>
            <a:pPr marL="0" indent="0">
              <a:buNone/>
            </a:pPr>
            <a:endParaRPr lang="en-US" altLang="ja-JP" sz="2400" b="1" dirty="0"/>
          </a:p>
          <a:p>
            <a:pPr marL="0" indent="0">
              <a:buNone/>
            </a:pPr>
            <a:endParaRPr kumimoji="1" lang="ja-JP" altLang="en-US" sz="24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18</a:t>
            </a:fld>
            <a:endParaRPr kumimoji="1" lang="ja-JP" altLang="en-US"/>
          </a:p>
        </p:txBody>
      </p:sp>
    </p:spTree>
    <p:extLst>
      <p:ext uri="{BB962C8B-B14F-4D97-AF65-F5344CB8AC3E}">
        <p14:creationId xmlns:p14="http://schemas.microsoft.com/office/powerpoint/2010/main" val="2601002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外大</a:t>
            </a:r>
            <a:r>
              <a:rPr kumimoji="1" lang="en-US" altLang="ja-JP" sz="2800" dirty="0" smtClean="0"/>
              <a:t>DNA</a:t>
            </a:r>
            <a:r>
              <a:rPr kumimoji="1" lang="ja-JP" altLang="en-US" sz="2800" dirty="0" smtClean="0"/>
              <a:t>とは</a:t>
            </a:r>
            <a:endParaRPr kumimoji="1" lang="ja-JP" altLang="en-US" sz="2800" dirty="0"/>
          </a:p>
        </p:txBody>
      </p:sp>
      <p:sp>
        <p:nvSpPr>
          <p:cNvPr id="3" name="コンテンツ プレースホルダー 2"/>
          <p:cNvSpPr>
            <a:spLocks noGrp="1"/>
          </p:cNvSpPr>
          <p:nvPr>
            <p:ph idx="1"/>
          </p:nvPr>
        </p:nvSpPr>
        <p:spPr/>
        <p:txBody>
          <a:bodyPr>
            <a:noAutofit/>
          </a:bodyPr>
          <a:lstStyle/>
          <a:p>
            <a:pPr marL="0" indent="0">
              <a:buNone/>
            </a:pPr>
            <a:r>
              <a:rPr lang="ja-JP" altLang="en-US" sz="1800" b="1" dirty="0">
                <a:latin typeface="ＭＳ 明朝"/>
                <a:ea typeface="ＭＳ 明朝"/>
              </a:rPr>
              <a:t>✦</a:t>
            </a:r>
            <a:r>
              <a:rPr kumimoji="1" lang="ja-JP" altLang="en-US" sz="1800" b="1" dirty="0" smtClean="0">
                <a:latin typeface="+mn-ea"/>
              </a:rPr>
              <a:t>両面価値的 </a:t>
            </a:r>
            <a:r>
              <a:rPr lang="en-US" altLang="ja-JP" sz="1800" b="1" dirty="0">
                <a:latin typeface="+mn-ea"/>
              </a:rPr>
              <a:t> </a:t>
            </a:r>
            <a:r>
              <a:rPr kumimoji="1" lang="en-US" altLang="ja-JP" sz="2400" b="1" dirty="0" smtClean="0">
                <a:latin typeface="+mn-ea"/>
              </a:rPr>
              <a:t>ambivalent</a:t>
            </a:r>
            <a:r>
              <a:rPr kumimoji="1" lang="en-US" altLang="ja-JP" sz="1800" b="1" dirty="0" smtClean="0">
                <a:latin typeface="+mn-ea"/>
              </a:rPr>
              <a:t>――</a:t>
            </a:r>
            <a:r>
              <a:rPr kumimoji="1" lang="ja-JP" altLang="en-US" sz="1800" b="1" dirty="0" smtClean="0">
                <a:latin typeface="+mn-ea"/>
              </a:rPr>
              <a:t>没入と乖離</a:t>
            </a:r>
            <a:endParaRPr kumimoji="1" lang="en-US" altLang="ja-JP" sz="1800" b="1" dirty="0" smtClean="0">
              <a:latin typeface="+mn-ea"/>
            </a:endParaRPr>
          </a:p>
          <a:p>
            <a:pPr marL="0" indent="0">
              <a:buNone/>
            </a:pPr>
            <a:r>
              <a:rPr lang="ja-JP" altLang="en-US" sz="1800" b="1" dirty="0">
                <a:latin typeface="+mn-ea"/>
              </a:rPr>
              <a:t>　</a:t>
            </a:r>
            <a:r>
              <a:rPr lang="ja-JP" altLang="en-US" sz="1800" b="1" dirty="0" smtClean="0">
                <a:latin typeface="+mn-ea"/>
              </a:rPr>
              <a:t>　☞対象言語への没入、徹底的</a:t>
            </a:r>
            <a:r>
              <a:rPr lang="ja-JP" altLang="en-US" sz="1800" b="1" dirty="0">
                <a:latin typeface="+mn-ea"/>
              </a:rPr>
              <a:t>修練</a:t>
            </a:r>
            <a:r>
              <a:rPr lang="ja-JP" altLang="en-US" sz="1800" b="1" dirty="0" smtClean="0">
                <a:latin typeface="+mn-ea"/>
              </a:rPr>
              <a:t>を通して言語中枢が覚醒する。</a:t>
            </a:r>
            <a:endParaRPr lang="en-US" altLang="ja-JP" sz="1800" b="1" dirty="0" smtClean="0">
              <a:latin typeface="+mn-ea"/>
            </a:endParaRPr>
          </a:p>
          <a:p>
            <a:pPr marL="0" indent="0">
              <a:buNone/>
            </a:pPr>
            <a:r>
              <a:rPr lang="ja-JP" altLang="en-US" sz="1800" b="1" dirty="0">
                <a:latin typeface="+mn-ea"/>
              </a:rPr>
              <a:t>　</a:t>
            </a:r>
            <a:r>
              <a:rPr lang="ja-JP" altLang="en-US" sz="1800" b="1" dirty="0" smtClean="0">
                <a:latin typeface="+mn-ea"/>
              </a:rPr>
              <a:t>　☞</a:t>
            </a:r>
            <a:r>
              <a:rPr kumimoji="1" lang="ja-JP" altLang="en-US" sz="1800" b="1" dirty="0" smtClean="0">
                <a:latin typeface="+mn-ea"/>
              </a:rPr>
              <a:t>物理的、生理学的に対象国人には</a:t>
            </a:r>
            <a:r>
              <a:rPr lang="ja-JP" altLang="en-US" sz="1800" b="1" dirty="0" smtClean="0">
                <a:latin typeface="+mn-ea"/>
              </a:rPr>
              <a:t>成りえないので、</a:t>
            </a:r>
            <a:r>
              <a:rPr kumimoji="1" lang="ja-JP" altLang="en-US" sz="1800" b="1" dirty="0" smtClean="0">
                <a:latin typeface="+mn-ea"/>
              </a:rPr>
              <a:t>対象から</a:t>
            </a:r>
            <a:r>
              <a:rPr lang="ja-JP" altLang="en-US" sz="1800" b="1" dirty="0" smtClean="0">
                <a:latin typeface="+mn-ea"/>
              </a:rPr>
              <a:t>乖離</a:t>
            </a:r>
            <a:r>
              <a:rPr lang="ja-JP" altLang="en-US" sz="1800" b="1" dirty="0">
                <a:latin typeface="+mn-ea"/>
              </a:rPr>
              <a:t>する</a:t>
            </a:r>
            <a:r>
              <a:rPr kumimoji="1" lang="ja-JP" altLang="en-US" sz="1800" b="1" dirty="0" smtClean="0">
                <a:latin typeface="+mn-ea"/>
              </a:rPr>
              <a:t>。</a:t>
            </a:r>
            <a:endParaRPr kumimoji="1" lang="en-US" altLang="ja-JP" sz="1800" b="1" dirty="0" smtClean="0">
              <a:latin typeface="+mn-ea"/>
            </a:endParaRPr>
          </a:p>
          <a:p>
            <a:pPr marL="0" indent="0">
              <a:buNone/>
            </a:pPr>
            <a:r>
              <a:rPr lang="ja-JP" altLang="en-US" sz="1800" b="1" dirty="0" smtClean="0">
                <a:latin typeface="ＭＳ 明朝"/>
                <a:ea typeface="ＭＳ 明朝"/>
              </a:rPr>
              <a:t>✦</a:t>
            </a:r>
            <a:r>
              <a:rPr lang="ja-JP" altLang="en-US" sz="1800" b="1" dirty="0" smtClean="0">
                <a:latin typeface="+mn-ea"/>
              </a:rPr>
              <a:t>人間的 </a:t>
            </a:r>
            <a:r>
              <a:rPr lang="en-US" altLang="ja-JP" sz="2400" b="1" dirty="0" smtClean="0">
                <a:latin typeface="+mn-ea"/>
              </a:rPr>
              <a:t>human</a:t>
            </a:r>
            <a:r>
              <a:rPr lang="en-US" altLang="ja-JP" sz="1800" b="1" dirty="0" smtClean="0">
                <a:latin typeface="+mn-ea"/>
              </a:rPr>
              <a:t>――</a:t>
            </a:r>
            <a:r>
              <a:rPr lang="ja-JP" altLang="en-US" sz="1800" b="1" dirty="0" smtClean="0">
                <a:latin typeface="+mn-ea"/>
              </a:rPr>
              <a:t>人間存在の根幹をなすのは言語である。</a:t>
            </a:r>
            <a:endParaRPr lang="en-US" altLang="ja-JP" sz="1800" b="1" dirty="0" smtClean="0">
              <a:latin typeface="+mn-ea"/>
            </a:endParaRPr>
          </a:p>
          <a:p>
            <a:pPr marL="0" indent="0">
              <a:buNone/>
            </a:pPr>
            <a:r>
              <a:rPr lang="ja-JP" altLang="en-US" sz="1800" b="1" dirty="0">
                <a:latin typeface="+mn-ea"/>
              </a:rPr>
              <a:t>　</a:t>
            </a:r>
            <a:r>
              <a:rPr lang="ja-JP" altLang="en-US" sz="1800" b="1" dirty="0" smtClean="0">
                <a:latin typeface="+mn-ea"/>
              </a:rPr>
              <a:t>　　「我々人類の幼児は</a:t>
            </a:r>
            <a:r>
              <a:rPr lang="en-US" altLang="ja-JP" sz="1800" b="1" dirty="0" smtClean="0">
                <a:latin typeface="+mn-ea"/>
              </a:rPr>
              <a:t>DNA</a:t>
            </a:r>
            <a:r>
              <a:rPr lang="ja-JP" altLang="en-US" sz="1800" b="1" dirty="0" smtClean="0">
                <a:latin typeface="+mn-ea"/>
              </a:rPr>
              <a:t>にコード化された言語認知システムを持って　</a:t>
            </a:r>
            <a:endParaRPr lang="en-US" altLang="ja-JP" sz="1800" b="1" dirty="0" smtClean="0">
              <a:latin typeface="+mn-ea"/>
            </a:endParaRPr>
          </a:p>
          <a:p>
            <a:pPr marL="0" indent="0">
              <a:buNone/>
            </a:pPr>
            <a:r>
              <a:rPr lang="ja-JP" altLang="en-US" sz="1800" b="1" dirty="0">
                <a:latin typeface="+mn-ea"/>
              </a:rPr>
              <a:t>　</a:t>
            </a:r>
            <a:r>
              <a:rPr lang="ja-JP" altLang="en-US" sz="1800" b="1" dirty="0" smtClean="0">
                <a:latin typeface="+mn-ea"/>
              </a:rPr>
              <a:t>　　生まれてくる」</a:t>
            </a:r>
            <a:r>
              <a:rPr lang="ja-JP" altLang="en-US" sz="1800" b="1" dirty="0">
                <a:latin typeface="+mn-ea"/>
              </a:rPr>
              <a:t>　</a:t>
            </a:r>
            <a:r>
              <a:rPr lang="ja-JP" altLang="en-US" sz="1800" b="1" dirty="0" smtClean="0">
                <a:latin typeface="+mn-ea"/>
              </a:rPr>
              <a:t>（野村泰幸</a:t>
            </a:r>
            <a:r>
              <a:rPr lang="en-US" altLang="ja-JP" sz="1800" b="1" dirty="0" smtClean="0">
                <a:latin typeface="+mn-ea"/>
              </a:rPr>
              <a:t>『</a:t>
            </a:r>
            <a:r>
              <a:rPr lang="ja-JP" altLang="en-US" sz="1800" b="1" dirty="0" smtClean="0">
                <a:latin typeface="+mn-ea"/>
              </a:rPr>
              <a:t>プラトンと考える　　ことばの獲得</a:t>
            </a:r>
            <a:r>
              <a:rPr lang="en-US" altLang="ja-JP" sz="1800" b="1" dirty="0" smtClean="0">
                <a:latin typeface="+mn-ea"/>
              </a:rPr>
              <a:t>』</a:t>
            </a:r>
            <a:r>
              <a:rPr lang="ja-JP" altLang="en-US" sz="1800" b="1" dirty="0" smtClean="0">
                <a:latin typeface="+mn-ea"/>
              </a:rPr>
              <a:t>）</a:t>
            </a:r>
            <a:endParaRPr lang="en-US" altLang="ja-JP" sz="1800" b="1" dirty="0" smtClean="0">
              <a:latin typeface="+mn-ea"/>
            </a:endParaRPr>
          </a:p>
          <a:p>
            <a:pPr marL="0" indent="0">
              <a:buNone/>
            </a:pPr>
            <a:r>
              <a:rPr lang="ja-JP" altLang="en-US" sz="1800" b="1" dirty="0" smtClean="0">
                <a:latin typeface="+mn-ea"/>
              </a:rPr>
              <a:t>　　　「人間の精神的本質は言語そのものであるから、人間は言語に</a:t>
            </a:r>
            <a:endParaRPr lang="en-US" altLang="ja-JP" sz="1800" b="1" dirty="0" smtClean="0">
              <a:latin typeface="+mn-ea"/>
            </a:endParaRPr>
          </a:p>
          <a:p>
            <a:pPr marL="0" indent="0">
              <a:buNone/>
            </a:pPr>
            <a:r>
              <a:rPr lang="ja-JP" altLang="en-US" sz="1800" b="1" dirty="0">
                <a:latin typeface="+mn-ea"/>
              </a:rPr>
              <a:t>　</a:t>
            </a:r>
            <a:r>
              <a:rPr lang="ja-JP" altLang="en-US" sz="1800" b="1" dirty="0" smtClean="0">
                <a:latin typeface="+mn-ea"/>
              </a:rPr>
              <a:t>　　よってではなく、ただ言語においてのみ自己を伝達することがで</a:t>
            </a:r>
            <a:endParaRPr lang="en-US" altLang="ja-JP" sz="1800" b="1" dirty="0" smtClean="0">
              <a:latin typeface="+mn-ea"/>
            </a:endParaRPr>
          </a:p>
          <a:p>
            <a:pPr marL="0" indent="0">
              <a:buNone/>
            </a:pPr>
            <a:r>
              <a:rPr lang="ja-JP" altLang="en-US" sz="1800" b="1" dirty="0">
                <a:latin typeface="+mn-ea"/>
              </a:rPr>
              <a:t>　</a:t>
            </a:r>
            <a:r>
              <a:rPr lang="ja-JP" altLang="en-US" sz="1800" b="1" dirty="0" smtClean="0">
                <a:latin typeface="+mn-ea"/>
              </a:rPr>
              <a:t>　　きる。」（ベンヤミン「言語一般および人間の言語について」）</a:t>
            </a:r>
            <a:endParaRPr lang="en-US" altLang="ja-JP" sz="1800" b="1" dirty="0" smtClean="0">
              <a:latin typeface="+mn-ea"/>
            </a:endParaRPr>
          </a:p>
          <a:p>
            <a:pPr marL="0" indent="0">
              <a:buNone/>
            </a:pPr>
            <a:r>
              <a:rPr lang="ja-JP" altLang="en-US" sz="1800" b="1" dirty="0">
                <a:latin typeface="+mn-ea"/>
              </a:rPr>
              <a:t>　</a:t>
            </a:r>
            <a:r>
              <a:rPr lang="ja-JP" altLang="en-US" sz="1800" b="1" dirty="0" smtClean="0">
                <a:latin typeface="+mn-ea"/>
              </a:rPr>
              <a:t>　　「ことばは思考の衣装ではなく、思考の肉体である。」</a:t>
            </a:r>
            <a:endParaRPr lang="en-US" altLang="ja-JP" sz="1800" b="1" dirty="0" smtClean="0">
              <a:latin typeface="+mn-ea"/>
            </a:endParaRPr>
          </a:p>
          <a:p>
            <a:pPr marL="0" indent="0">
              <a:buNone/>
            </a:pPr>
            <a:r>
              <a:rPr lang="ja-JP" altLang="en-US" sz="1800" b="1" dirty="0">
                <a:latin typeface="+mn-ea"/>
              </a:rPr>
              <a:t>　</a:t>
            </a:r>
            <a:r>
              <a:rPr lang="ja-JP" altLang="en-US" sz="1800" b="1" dirty="0" smtClean="0">
                <a:latin typeface="+mn-ea"/>
              </a:rPr>
              <a:t>　　　　　　　　　　　　　　　　　　　　　（中村雄二郎</a:t>
            </a:r>
            <a:r>
              <a:rPr lang="en-US" altLang="ja-JP" sz="1800" b="1" dirty="0" smtClean="0">
                <a:latin typeface="+mn-ea"/>
              </a:rPr>
              <a:t>『</a:t>
            </a:r>
            <a:r>
              <a:rPr lang="ja-JP" altLang="en-US" sz="1800" b="1" dirty="0" smtClean="0">
                <a:latin typeface="+mn-ea"/>
              </a:rPr>
              <a:t>哲学の現在</a:t>
            </a:r>
            <a:r>
              <a:rPr lang="en-US" altLang="ja-JP" sz="1800" b="1" dirty="0" smtClean="0">
                <a:latin typeface="+mn-ea"/>
              </a:rPr>
              <a:t>』</a:t>
            </a:r>
            <a:r>
              <a:rPr lang="ja-JP" altLang="en-US" sz="1800" b="1" dirty="0" smtClean="0">
                <a:latin typeface="+mn-ea"/>
              </a:rPr>
              <a:t>）</a:t>
            </a:r>
            <a:endParaRPr lang="en-US" altLang="ja-JP" sz="1800" b="1" dirty="0" smtClean="0">
              <a:latin typeface="+mn-ea"/>
            </a:endParaRPr>
          </a:p>
          <a:p>
            <a:pPr marL="0" indent="0">
              <a:buNone/>
            </a:pPr>
            <a:r>
              <a:rPr kumimoji="1" lang="ja-JP" altLang="en-US" sz="1800" b="1" dirty="0" smtClean="0">
                <a:latin typeface="ＭＳ 明朝"/>
                <a:ea typeface="ＭＳ 明朝"/>
              </a:rPr>
              <a:t>✦</a:t>
            </a:r>
            <a:r>
              <a:rPr kumimoji="1" lang="ja-JP" altLang="en-US" sz="1800" b="1" dirty="0" smtClean="0">
                <a:latin typeface="+mn-ea"/>
              </a:rPr>
              <a:t>普遍的 </a:t>
            </a:r>
            <a:r>
              <a:rPr lang="en-US" altLang="ja-JP" sz="2000" b="1" dirty="0">
                <a:latin typeface="+mn-ea"/>
              </a:rPr>
              <a:t> </a:t>
            </a:r>
            <a:r>
              <a:rPr kumimoji="1" lang="en-US" altLang="ja-JP" sz="2400" b="1" dirty="0" smtClean="0">
                <a:latin typeface="+mn-ea"/>
              </a:rPr>
              <a:t>universal</a:t>
            </a:r>
            <a:r>
              <a:rPr kumimoji="1" lang="en-US" altLang="ja-JP" sz="1800" b="1" dirty="0" smtClean="0">
                <a:latin typeface="+mn-ea"/>
              </a:rPr>
              <a:t>———</a:t>
            </a:r>
            <a:r>
              <a:rPr kumimoji="1" lang="ja-JP" altLang="en-US" sz="1800" b="1" dirty="0" smtClean="0">
                <a:latin typeface="+mn-ea"/>
              </a:rPr>
              <a:t>国際感覚</a:t>
            </a:r>
            <a:endParaRPr kumimoji="1" lang="en-US" altLang="ja-JP" sz="1800" b="1" dirty="0" smtClean="0">
              <a:latin typeface="+mn-ea"/>
            </a:endParaRPr>
          </a:p>
          <a:p>
            <a:pPr marL="0" indent="0">
              <a:buNone/>
            </a:pPr>
            <a:r>
              <a:rPr lang="ja-JP" altLang="en-US" sz="1800" b="1" dirty="0">
                <a:latin typeface="+mn-ea"/>
              </a:rPr>
              <a:t>　</a:t>
            </a:r>
            <a:r>
              <a:rPr lang="ja-JP" altLang="en-US" sz="1800" b="1" dirty="0" smtClean="0">
                <a:latin typeface="+mn-ea"/>
              </a:rPr>
              <a:t>　</a:t>
            </a:r>
            <a:r>
              <a:rPr kumimoji="1" lang="ja-JP" altLang="en-US" sz="1800" b="1" dirty="0" smtClean="0">
                <a:latin typeface="+mn-ea"/>
              </a:rPr>
              <a:t>①</a:t>
            </a:r>
            <a:r>
              <a:rPr lang="ja-JP" altLang="en-US" sz="1800" b="1" dirty="0" smtClean="0">
                <a:latin typeface="+mn-ea"/>
              </a:rPr>
              <a:t>異文化接触→他者</a:t>
            </a:r>
            <a:r>
              <a:rPr lang="ja-JP" altLang="en-US" sz="1800" b="1" dirty="0">
                <a:latin typeface="+mn-ea"/>
              </a:rPr>
              <a:t>へ</a:t>
            </a:r>
            <a:r>
              <a:rPr lang="ja-JP" altLang="en-US" sz="1800" b="1" dirty="0" smtClean="0">
                <a:latin typeface="+mn-ea"/>
              </a:rPr>
              <a:t>の想像力　　</a:t>
            </a:r>
            <a:r>
              <a:rPr kumimoji="1" lang="ja-JP" altLang="en-US" sz="1800" b="1" dirty="0" smtClean="0">
                <a:latin typeface="+mn-ea"/>
              </a:rPr>
              <a:t>②世界史を生きる意識　</a:t>
            </a:r>
            <a:endParaRPr kumimoji="1" lang="en-US" altLang="ja-JP" sz="1800" b="1" dirty="0" smtClean="0">
              <a:latin typeface="+mn-ea"/>
            </a:endParaRPr>
          </a:p>
          <a:p>
            <a:pPr marL="0" indent="0">
              <a:buNone/>
            </a:pPr>
            <a:r>
              <a:rPr lang="ja-JP" altLang="en-US" sz="1800" b="1" dirty="0"/>
              <a:t>　</a:t>
            </a:r>
            <a:r>
              <a:rPr lang="ja-JP" altLang="en-US" sz="1800" b="1" dirty="0" smtClean="0"/>
              <a:t>　</a:t>
            </a:r>
            <a:endParaRPr kumimoji="1" lang="en-US" altLang="ja-JP" sz="1800" b="1" dirty="0" smtClean="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19</a:t>
            </a:fld>
            <a:endParaRPr kumimoji="1" lang="ja-JP" altLang="en-US"/>
          </a:p>
        </p:txBody>
      </p:sp>
    </p:spTree>
    <p:extLst>
      <p:ext uri="{BB962C8B-B14F-4D97-AF65-F5344CB8AC3E}">
        <p14:creationId xmlns:p14="http://schemas.microsoft.com/office/powerpoint/2010/main" val="234436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smtClean="0"/>
              <a:t>大阪外国語大学発祥の地</a:t>
            </a:r>
            <a:endParaRPr kumimoji="1" lang="ja-JP" altLang="en-US" sz="2800"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b="1" dirty="0" smtClean="0"/>
              <a:t>　この地は、当地の株式会社林汽船社長林蝶子女史が 夫君竹三郎氏の遺志により 壱百万円を国庫に寄付せられ、もと大阪商船社長、当時の文部大臣中橋徳五郎氏の示唆により、貿易促進、国際交流の振興のために 大正</a:t>
            </a:r>
            <a:r>
              <a:rPr lang="en-US" altLang="ja-JP" sz="2400" b="1" dirty="0" smtClean="0"/>
              <a:t>11</a:t>
            </a:r>
            <a:r>
              <a:rPr lang="ja-JP" altLang="en-US" sz="2400" b="1" dirty="0" smtClean="0"/>
              <a:t>年 大阪外国語学校、のちの大阪外国語大学の設立をみた学舎の跡地である。ここから多数の有為の国際人が育っていったのである。</a:t>
            </a:r>
            <a:endParaRPr lang="en-US" altLang="ja-JP" sz="2400" b="1" dirty="0" smtClean="0"/>
          </a:p>
          <a:p>
            <a:pPr marL="0" indent="0">
              <a:buNone/>
            </a:pPr>
            <a:r>
              <a:rPr kumimoji="1" lang="ja-JP" altLang="en-US" sz="2400" b="1" dirty="0"/>
              <a:t>　</a:t>
            </a:r>
            <a:r>
              <a:rPr kumimoji="1" lang="ja-JP" altLang="en-US" sz="2400" b="1" dirty="0" smtClean="0"/>
              <a:t>なお、同窓生が当時を</a:t>
            </a:r>
            <a:r>
              <a:rPr kumimoji="1" lang="ja-JP" altLang="en-US" sz="2400" b="1" dirty="0" err="1" smtClean="0"/>
              <a:t>偲ぶよすが</a:t>
            </a:r>
            <a:r>
              <a:rPr kumimoji="1" lang="ja-JP" altLang="en-US" sz="2400" b="1" dirty="0" smtClean="0"/>
              <a:t>として、当センターの玄関ホールに彫刻界の元老淀井敏夫先生作のブロンズ像を寄贈設置した。</a:t>
            </a:r>
            <a:endParaRPr kumimoji="1" lang="en-US" altLang="ja-JP" sz="2400" b="1" dirty="0" smtClean="0"/>
          </a:p>
          <a:p>
            <a:pPr marL="0" indent="0">
              <a:buNone/>
            </a:pPr>
            <a:r>
              <a:rPr lang="ja-JP" altLang="en-US" sz="2400" b="1" dirty="0"/>
              <a:t>　</a:t>
            </a:r>
            <a:r>
              <a:rPr lang="ja-JP" altLang="en-US" sz="2400" b="1" dirty="0" smtClean="0"/>
              <a:t>　昭和</a:t>
            </a:r>
            <a:r>
              <a:rPr lang="en-US" altLang="ja-JP" sz="2400" b="1" dirty="0" smtClean="0"/>
              <a:t>62</a:t>
            </a:r>
            <a:r>
              <a:rPr lang="ja-JP" altLang="en-US" sz="2400" b="1" dirty="0" smtClean="0"/>
              <a:t>年</a:t>
            </a:r>
            <a:r>
              <a:rPr lang="en-US" altLang="ja-JP" sz="2400" b="1" dirty="0" smtClean="0"/>
              <a:t>9</a:t>
            </a:r>
            <a:r>
              <a:rPr lang="ja-JP" altLang="en-US" sz="2400" b="1" dirty="0" smtClean="0"/>
              <a:t>月</a:t>
            </a:r>
            <a:endParaRPr lang="en-US" altLang="ja-JP" sz="2400" b="1" dirty="0" smtClean="0"/>
          </a:p>
          <a:p>
            <a:pPr marL="0" indent="0">
              <a:buNone/>
            </a:pPr>
            <a:r>
              <a:rPr kumimoji="1" lang="ja-JP" altLang="en-US" sz="2400" b="1" dirty="0"/>
              <a:t>　</a:t>
            </a:r>
            <a:r>
              <a:rPr kumimoji="1" lang="ja-JP" altLang="en-US" sz="2400" b="1" dirty="0" smtClean="0"/>
              <a:t>　　　　　　　　　　　　　　　　大阪外国語大学同窓会</a:t>
            </a:r>
            <a:endParaRPr kumimoji="1" lang="ja-JP" altLang="en-US" sz="24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2</a:t>
            </a:fld>
            <a:endParaRPr kumimoji="1" lang="ja-JP" altLang="en-US"/>
          </a:p>
        </p:txBody>
      </p:sp>
    </p:spTree>
    <p:extLst>
      <p:ext uri="{BB962C8B-B14F-4D97-AF65-F5344CB8AC3E}">
        <p14:creationId xmlns:p14="http://schemas.microsoft.com/office/powerpoint/2010/main" val="2272465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buNone/>
            </a:pPr>
            <a:r>
              <a:rPr kumimoji="1" lang="ja-JP" altLang="en-US" sz="2400" b="1" dirty="0" smtClean="0"/>
              <a:t>　　　　　　　　　</a:t>
            </a:r>
            <a:r>
              <a:rPr kumimoji="1" lang="ja-JP" altLang="en-US" sz="2400" b="1" smtClean="0"/>
              <a:t>　　　　</a:t>
            </a:r>
            <a:r>
              <a:rPr kumimoji="1" lang="ja-JP" altLang="en-US" sz="2400" b="1" dirty="0" smtClean="0"/>
              <a:t>　外大</a:t>
            </a:r>
            <a:r>
              <a:rPr kumimoji="1" lang="en-US" altLang="ja-JP" sz="2400" b="1" dirty="0" smtClean="0"/>
              <a:t>DNA</a:t>
            </a:r>
            <a:r>
              <a:rPr kumimoji="1" lang="ja-JP" altLang="en-US" sz="2400" b="1" dirty="0" smtClean="0"/>
              <a:t>とは</a:t>
            </a:r>
            <a:endParaRPr kumimoji="1" lang="en-US" altLang="ja-JP" sz="2400" b="1" dirty="0" smtClean="0"/>
          </a:p>
          <a:p>
            <a:pPr marL="0" indent="0">
              <a:buNone/>
            </a:pPr>
            <a:r>
              <a:rPr kumimoji="1" lang="ja-JP" altLang="en-US" sz="2400" b="1" dirty="0" smtClean="0"/>
              <a:t>　　　　　言語</a:t>
            </a:r>
            <a:r>
              <a:rPr kumimoji="1" lang="ja-JP" altLang="en-US" sz="2400" b="1" dirty="0" smtClean="0"/>
              <a:t>中枢の覚醒と他者への想像力で</a:t>
            </a:r>
            <a:r>
              <a:rPr kumimoji="1" lang="ja-JP" altLang="en-US" sz="2400" b="1" dirty="0" smtClean="0"/>
              <a:t>ある。</a:t>
            </a:r>
            <a:endParaRPr kumimoji="1" lang="en-US" altLang="ja-JP" sz="2400" b="1" dirty="0" smtClean="0"/>
          </a:p>
          <a:p>
            <a:pPr marL="0" indent="0">
              <a:buNone/>
            </a:pPr>
            <a:r>
              <a:rPr lang="ja-JP" altLang="en-US" sz="2400" b="1" dirty="0" smtClean="0"/>
              <a:t>　　それ</a:t>
            </a:r>
            <a:r>
              <a:rPr lang="ja-JP" altLang="en-US" sz="2400" b="1" dirty="0" smtClean="0"/>
              <a:t>をもたらすのは人間存在の根幹である言（ことば　</a:t>
            </a:r>
            <a:r>
              <a:rPr lang="ja-JP" altLang="en-US" sz="2400" b="1" dirty="0" smtClean="0"/>
              <a:t>　</a:t>
            </a:r>
            <a:endParaRPr lang="en-US" altLang="ja-JP" sz="2400" b="1" dirty="0" smtClean="0"/>
          </a:p>
          <a:p>
            <a:pPr marL="0" indent="0">
              <a:buNone/>
            </a:pPr>
            <a:r>
              <a:rPr lang="ja-JP" altLang="en-US" sz="2400" b="1" dirty="0"/>
              <a:t>　</a:t>
            </a:r>
            <a:r>
              <a:rPr lang="ja-JP" altLang="en-US" sz="2400" b="1" dirty="0" smtClean="0"/>
              <a:t>　</a:t>
            </a:r>
            <a:r>
              <a:rPr lang="en-US" altLang="ja-JP" sz="2400" b="1" dirty="0" smtClean="0"/>
              <a:t>logos</a:t>
            </a:r>
            <a:r>
              <a:rPr lang="ja-JP" altLang="en-US" sz="2400" b="1" dirty="0" smtClean="0"/>
              <a:t>）であり、</a:t>
            </a:r>
            <a:r>
              <a:rPr lang="ja-JP" altLang="en-US" sz="2400" b="1" dirty="0" smtClean="0"/>
              <a:t>その</a:t>
            </a:r>
            <a:r>
              <a:rPr lang="ja-JP" altLang="en-US" sz="2400" b="1" dirty="0" smtClean="0"/>
              <a:t>言</a:t>
            </a:r>
            <a:r>
              <a:rPr lang="ja-JP" altLang="en-US" sz="2400" b="1" dirty="0" smtClean="0"/>
              <a:t>に宿る</a:t>
            </a:r>
            <a:r>
              <a:rPr lang="ja-JP" altLang="en-US" sz="2400" b="1" dirty="0" smtClean="0"/>
              <a:t>命</a:t>
            </a:r>
            <a:r>
              <a:rPr lang="ja-JP" altLang="en-US" sz="2400" b="1" dirty="0" smtClean="0"/>
              <a:t>、暗闇に輝く光である。</a:t>
            </a:r>
            <a:endParaRPr kumimoji="1" lang="en-US" altLang="ja-JP" sz="2400" b="1" dirty="0" smtClean="0"/>
          </a:p>
          <a:p>
            <a:pPr marL="0" indent="0">
              <a:buNone/>
            </a:pPr>
            <a:endParaRPr lang="en-US" altLang="ja-JP" sz="2800" dirty="0"/>
          </a:p>
          <a:p>
            <a:pPr marL="0" indent="0">
              <a:buNone/>
            </a:pPr>
            <a:r>
              <a:rPr lang="ja-JP" altLang="en-US" sz="2800" dirty="0"/>
              <a:t>　</a:t>
            </a:r>
            <a:r>
              <a:rPr lang="ja-JP" altLang="en-US" sz="2800" dirty="0" smtClean="0"/>
              <a:t>　　　　　　　</a:t>
            </a:r>
            <a:endParaRPr kumimoji="1" lang="ja-JP" altLang="en-US" sz="2800"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20</a:t>
            </a:fld>
            <a:endParaRPr kumimoji="1" lang="ja-JP" altLang="en-US"/>
          </a:p>
        </p:txBody>
      </p:sp>
    </p:spTree>
    <p:extLst>
      <p:ext uri="{BB962C8B-B14F-4D97-AF65-F5344CB8AC3E}">
        <p14:creationId xmlns:p14="http://schemas.microsoft.com/office/powerpoint/2010/main" val="2801475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6869CA-AF68-4375-8398-6B08CA3664B5}" type="slidenum">
              <a:rPr kumimoji="1" lang="ja-JP" altLang="en-US" smtClean="0"/>
              <a:t>21</a:t>
            </a:fld>
            <a:endParaRPr kumimoji="1" lang="ja-JP" altLang="en-US"/>
          </a:p>
        </p:txBody>
      </p:sp>
    </p:spTree>
    <p:extLst>
      <p:ext uri="{BB962C8B-B14F-4D97-AF65-F5344CB8AC3E}">
        <p14:creationId xmlns:p14="http://schemas.microsoft.com/office/powerpoint/2010/main" val="1970931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統合</a:t>
            </a:r>
            <a:r>
              <a:rPr kumimoji="1" lang="ja-JP" altLang="en-US" sz="2800" smtClean="0"/>
              <a:t>への経緯</a:t>
            </a:r>
            <a:endParaRPr kumimoji="1" lang="ja-JP" altLang="en-US" sz="2800" dirty="0"/>
          </a:p>
        </p:txBody>
      </p:sp>
      <p:sp>
        <p:nvSpPr>
          <p:cNvPr id="3" name="コンテンツ プレースホルダー 2"/>
          <p:cNvSpPr>
            <a:spLocks noGrp="1"/>
          </p:cNvSpPr>
          <p:nvPr>
            <p:ph idx="1"/>
          </p:nvPr>
        </p:nvSpPr>
        <p:spPr/>
        <p:txBody>
          <a:bodyPr>
            <a:normAutofit/>
          </a:bodyPr>
          <a:lstStyle/>
          <a:p>
            <a:r>
              <a:rPr kumimoji="1" lang="ja-JP" altLang="en-US" sz="2000" b="1" dirty="0" smtClean="0"/>
              <a:t>「国立大学の構造改革の方針」（遠山プラン）</a:t>
            </a:r>
            <a:r>
              <a:rPr kumimoji="1" lang="en-US" altLang="ja-JP" sz="2000" b="1" dirty="0" smtClean="0"/>
              <a:t>2001</a:t>
            </a:r>
            <a:r>
              <a:rPr kumimoji="1" lang="ja-JP" altLang="en-US" sz="2000" b="1" dirty="0" smtClean="0"/>
              <a:t>年</a:t>
            </a:r>
            <a:r>
              <a:rPr kumimoji="1" lang="en-US" altLang="ja-JP" sz="2000" b="1" dirty="0" smtClean="0"/>
              <a:t>6</a:t>
            </a:r>
            <a:r>
              <a:rPr kumimoji="1" lang="ja-JP" altLang="en-US" sz="2000" b="1" dirty="0" smtClean="0"/>
              <a:t>月　</a:t>
            </a:r>
            <a:endParaRPr kumimoji="1" lang="en-US" altLang="ja-JP" sz="2000" b="1" dirty="0" smtClean="0"/>
          </a:p>
          <a:p>
            <a:pPr marL="0" indent="0">
              <a:buNone/>
            </a:pPr>
            <a:r>
              <a:rPr lang="ja-JP" altLang="en-US" sz="2000" b="1" dirty="0" smtClean="0"/>
              <a:t>　　　　　　☞経済財政諮問会議</a:t>
            </a:r>
            <a:endParaRPr lang="en-US" altLang="ja-JP" sz="2000" b="1" dirty="0" smtClean="0"/>
          </a:p>
          <a:p>
            <a:pPr marL="0" indent="0">
              <a:buNone/>
            </a:pPr>
            <a:r>
              <a:rPr lang="ja-JP" altLang="en-US" sz="2000" b="1" dirty="0"/>
              <a:t>　</a:t>
            </a:r>
            <a:r>
              <a:rPr lang="ja-JP" altLang="en-US" sz="2000" b="1" dirty="0" smtClean="0"/>
              <a:t>　①　国立大学の再編・統合　</a:t>
            </a:r>
            <a:endParaRPr lang="en-US" altLang="ja-JP" sz="2000" b="1" dirty="0" smtClean="0"/>
          </a:p>
          <a:p>
            <a:pPr marL="0" indent="0">
              <a:buNone/>
            </a:pPr>
            <a:r>
              <a:rPr lang="ja-JP" altLang="en-US" sz="2000" b="1" dirty="0"/>
              <a:t>　</a:t>
            </a:r>
            <a:r>
              <a:rPr lang="ja-JP" altLang="en-US" sz="2000" b="1" dirty="0" smtClean="0"/>
              <a:t>　②　民間的発想の経営手法の導入（法人化）</a:t>
            </a:r>
            <a:endParaRPr lang="en-US" altLang="ja-JP" sz="2000" b="1" dirty="0" smtClean="0"/>
          </a:p>
          <a:p>
            <a:pPr marL="0" indent="0">
              <a:buNone/>
            </a:pPr>
            <a:r>
              <a:rPr lang="ja-JP" altLang="en-US" sz="2000" b="1" dirty="0"/>
              <a:t>　</a:t>
            </a:r>
            <a:r>
              <a:rPr lang="ja-JP" altLang="en-US" sz="2000" b="1" dirty="0" smtClean="0"/>
              <a:t>　③　第三者評価による競争原理の導入　　　　　　　　　　　　　　　　　　　　　　　　</a:t>
            </a:r>
            <a:endParaRPr lang="en-US" altLang="ja-JP" sz="2000" b="1" dirty="0"/>
          </a:p>
          <a:p>
            <a:r>
              <a:rPr kumimoji="1" lang="ja-JP" altLang="en-US" sz="2000" b="1" dirty="0" smtClean="0"/>
              <a:t>統合協議</a:t>
            </a:r>
            <a:endParaRPr kumimoji="1" lang="en-US" altLang="ja-JP" sz="2000" b="1" dirty="0" smtClean="0"/>
          </a:p>
          <a:p>
            <a:pPr marL="0" indent="0">
              <a:buNone/>
            </a:pPr>
            <a:r>
              <a:rPr lang="ja-JP" altLang="en-US" sz="2000" b="1" dirty="0"/>
              <a:t>　</a:t>
            </a:r>
            <a:r>
              <a:rPr lang="ja-JP" altLang="en-US" sz="2000" b="1" dirty="0" smtClean="0"/>
              <a:t>　　</a:t>
            </a:r>
            <a:r>
              <a:rPr lang="ja-JP" altLang="en-US" sz="2000" b="1" dirty="0"/>
              <a:t>連絡</a:t>
            </a:r>
            <a:r>
              <a:rPr lang="ja-JP" altLang="en-US" sz="2000" b="1" dirty="0" smtClean="0"/>
              <a:t>協議会　平成</a:t>
            </a:r>
            <a:r>
              <a:rPr lang="en-US" altLang="ja-JP" sz="2000" b="1" dirty="0" smtClean="0"/>
              <a:t>16</a:t>
            </a:r>
            <a:r>
              <a:rPr lang="ja-JP" altLang="en-US" sz="2000" b="1" dirty="0" smtClean="0"/>
              <a:t>年（</a:t>
            </a:r>
            <a:r>
              <a:rPr lang="en-US" altLang="ja-JP" sz="2000" b="1" dirty="0" smtClean="0"/>
              <a:t>2004</a:t>
            </a:r>
            <a:r>
              <a:rPr lang="ja-JP" altLang="en-US" sz="2000" b="1" dirty="0" smtClean="0"/>
              <a:t>）</a:t>
            </a:r>
            <a:r>
              <a:rPr lang="en-US" altLang="ja-JP" sz="2000" b="1" dirty="0" smtClean="0"/>
              <a:t>5</a:t>
            </a:r>
            <a:r>
              <a:rPr lang="ja-JP" altLang="en-US" sz="2000" b="1" dirty="0" smtClean="0"/>
              <a:t>月～平成</a:t>
            </a:r>
            <a:r>
              <a:rPr lang="en-US" altLang="ja-JP" sz="2000" b="1" dirty="0" smtClean="0"/>
              <a:t>18</a:t>
            </a:r>
            <a:r>
              <a:rPr lang="ja-JP" altLang="en-US" sz="2000" b="1" dirty="0" smtClean="0"/>
              <a:t>年（</a:t>
            </a:r>
            <a:r>
              <a:rPr lang="en-US" altLang="ja-JP" sz="2000" b="1" dirty="0" smtClean="0"/>
              <a:t>2006</a:t>
            </a:r>
            <a:r>
              <a:rPr lang="ja-JP" altLang="en-US" sz="2000" b="1" dirty="0" smtClean="0"/>
              <a:t>）</a:t>
            </a:r>
            <a:r>
              <a:rPr lang="en-US" altLang="ja-JP" sz="2000" b="1" dirty="0" smtClean="0"/>
              <a:t>2</a:t>
            </a:r>
            <a:r>
              <a:rPr lang="ja-JP" altLang="en-US" sz="2000" b="1" dirty="0" smtClean="0"/>
              <a:t>月　　　　　　　　　　　</a:t>
            </a:r>
            <a:endParaRPr kumimoji="1" lang="en-US" altLang="ja-JP" sz="2000" b="1" dirty="0" smtClean="0"/>
          </a:p>
          <a:p>
            <a:r>
              <a:rPr lang="ja-JP" altLang="en-US" sz="2000" b="1" dirty="0" smtClean="0"/>
              <a:t>基本合意　</a:t>
            </a:r>
            <a:r>
              <a:rPr lang="ja-JP" altLang="en-US" sz="2000" b="1" dirty="0"/>
              <a:t>　</a:t>
            </a:r>
            <a:r>
              <a:rPr lang="ja-JP" altLang="en-US" sz="2000" b="1" dirty="0" smtClean="0"/>
              <a:t>大学統合推進合意書締結　平成</a:t>
            </a:r>
            <a:r>
              <a:rPr lang="en-US" altLang="ja-JP" sz="2000" b="1" dirty="0" smtClean="0"/>
              <a:t>18</a:t>
            </a:r>
            <a:r>
              <a:rPr lang="ja-JP" altLang="en-US" sz="2000" b="1" dirty="0" smtClean="0"/>
              <a:t>年</a:t>
            </a:r>
            <a:r>
              <a:rPr lang="en-US" altLang="ja-JP" sz="2000" b="1" dirty="0" smtClean="0"/>
              <a:t>3</a:t>
            </a:r>
            <a:r>
              <a:rPr lang="ja-JP" altLang="en-US" sz="2000" b="1" dirty="0" smtClean="0"/>
              <a:t>月</a:t>
            </a:r>
            <a:r>
              <a:rPr lang="en-US" altLang="ja-JP" sz="2000" b="1" dirty="0" smtClean="0"/>
              <a:t>23</a:t>
            </a:r>
            <a:r>
              <a:rPr lang="ja-JP" altLang="en-US" sz="2000" b="1" dirty="0" smtClean="0"/>
              <a:t>日</a:t>
            </a:r>
            <a:endParaRPr lang="en-US" altLang="ja-JP" sz="2000" b="1" dirty="0" smtClean="0"/>
          </a:p>
          <a:p>
            <a:pPr marL="0" indent="0">
              <a:buNone/>
            </a:pPr>
            <a:r>
              <a:rPr lang="ja-JP" altLang="en-US" sz="2000" b="1" dirty="0"/>
              <a:t>　</a:t>
            </a:r>
            <a:r>
              <a:rPr lang="ja-JP" altLang="en-US" sz="2000" b="1" dirty="0" smtClean="0"/>
              <a:t>　　統合推進協議会</a:t>
            </a:r>
            <a:endParaRPr lang="en-US" altLang="ja-JP" sz="2000" b="1" dirty="0" smtClean="0"/>
          </a:p>
          <a:p>
            <a:pPr marL="0" indent="0">
              <a:buNone/>
            </a:pPr>
            <a:r>
              <a:rPr lang="ja-JP" altLang="en-US" sz="2000" b="1" dirty="0" smtClean="0">
                <a:latin typeface="ＭＳ 明朝"/>
                <a:ea typeface="ＭＳ 明朝"/>
              </a:rPr>
              <a:t>▶</a:t>
            </a:r>
            <a:r>
              <a:rPr lang="ja-JP" altLang="en-US" sz="2000" b="1" dirty="0" smtClean="0"/>
              <a:t>　文科省大学設置審議会が統合を認可　平成</a:t>
            </a:r>
            <a:r>
              <a:rPr lang="en-US" altLang="ja-JP" sz="2000" b="1" dirty="0" smtClean="0"/>
              <a:t>18</a:t>
            </a:r>
            <a:r>
              <a:rPr lang="ja-JP" altLang="en-US" sz="2000" b="1" dirty="0" smtClean="0"/>
              <a:t>年</a:t>
            </a:r>
            <a:r>
              <a:rPr lang="en-US" altLang="ja-JP" sz="2000" b="1" dirty="0" smtClean="0"/>
              <a:t>6</a:t>
            </a:r>
            <a:r>
              <a:rPr lang="ja-JP" altLang="en-US" sz="2000" b="1" dirty="0" smtClean="0"/>
              <a:t>月</a:t>
            </a:r>
            <a:endParaRPr lang="en-US" altLang="ja-JP" sz="2000" b="1" dirty="0" smtClean="0"/>
          </a:p>
          <a:p>
            <a:pPr marL="0" indent="0">
              <a:buNone/>
            </a:pPr>
            <a:r>
              <a:rPr lang="ja-JP" altLang="en-US" sz="2000" b="1" dirty="0" smtClean="0">
                <a:latin typeface="ＭＳ 明朝"/>
                <a:ea typeface="ＭＳ 明朝"/>
              </a:rPr>
              <a:t>▶</a:t>
            </a:r>
            <a:r>
              <a:rPr lang="ja-JP" altLang="en-US" sz="2000" b="1" dirty="0"/>
              <a:t>　</a:t>
            </a:r>
            <a:r>
              <a:rPr lang="ja-JP" altLang="en-US" sz="2000" b="1" dirty="0" smtClean="0"/>
              <a:t>「国立大学法人法を一部改正する法律」　平成</a:t>
            </a:r>
            <a:r>
              <a:rPr lang="en-US" altLang="ja-JP" sz="2000" b="1" dirty="0" smtClean="0"/>
              <a:t>19</a:t>
            </a:r>
            <a:r>
              <a:rPr lang="ja-JP" altLang="en-US" sz="2000" b="1" dirty="0" smtClean="0"/>
              <a:t>年</a:t>
            </a:r>
            <a:r>
              <a:rPr lang="en-US" altLang="ja-JP" sz="2000" b="1" dirty="0" smtClean="0"/>
              <a:t>6</a:t>
            </a:r>
            <a:r>
              <a:rPr lang="ja-JP" altLang="en-US" sz="2000" b="1" dirty="0" smtClean="0"/>
              <a:t>月</a:t>
            </a:r>
            <a:r>
              <a:rPr lang="en-US" altLang="ja-JP" sz="2000" b="1" dirty="0" smtClean="0"/>
              <a:t>20</a:t>
            </a:r>
            <a:r>
              <a:rPr lang="ja-JP" altLang="en-US" sz="2000" b="1" dirty="0" smtClean="0"/>
              <a:t>日公布</a:t>
            </a:r>
            <a:endParaRPr lang="en-US" altLang="ja-JP" sz="2000" b="1" dirty="0" smtClean="0"/>
          </a:p>
          <a:p>
            <a:pPr marL="0" indent="0">
              <a:buNone/>
            </a:pPr>
            <a:r>
              <a:rPr lang="ja-JP" altLang="en-US" sz="2000" b="1" dirty="0" smtClean="0">
                <a:latin typeface="ＭＳ 明朝"/>
                <a:ea typeface="ＭＳ 明朝"/>
              </a:rPr>
              <a:t>▶</a:t>
            </a:r>
            <a:r>
              <a:rPr lang="ja-JP" altLang="en-US" sz="2000" b="1" dirty="0"/>
              <a:t>　</a:t>
            </a:r>
            <a:r>
              <a:rPr lang="ja-JP" altLang="en-US" sz="2000" b="1" dirty="0" smtClean="0"/>
              <a:t>統合　平成</a:t>
            </a:r>
            <a:r>
              <a:rPr lang="en-US" altLang="ja-JP" sz="2000" b="1" dirty="0" smtClean="0"/>
              <a:t>19</a:t>
            </a:r>
            <a:r>
              <a:rPr lang="ja-JP" altLang="en-US" sz="2000" b="1" dirty="0" smtClean="0"/>
              <a:t>年（</a:t>
            </a:r>
            <a:r>
              <a:rPr lang="en-US" altLang="ja-JP" sz="2000" b="1" dirty="0" smtClean="0"/>
              <a:t>2007</a:t>
            </a:r>
            <a:r>
              <a:rPr lang="ja-JP" altLang="en-US" sz="2000" b="1" dirty="0" smtClean="0"/>
              <a:t>年）</a:t>
            </a:r>
            <a:r>
              <a:rPr lang="en-US" altLang="ja-JP" sz="2000" b="1" dirty="0" smtClean="0"/>
              <a:t>10</a:t>
            </a:r>
            <a:r>
              <a:rPr lang="ja-JP" altLang="en-US" sz="2000" b="1" dirty="0" smtClean="0"/>
              <a:t>月</a:t>
            </a:r>
            <a:r>
              <a:rPr lang="en-US" altLang="ja-JP" sz="2000" b="1" dirty="0" smtClean="0"/>
              <a:t>1</a:t>
            </a:r>
            <a:r>
              <a:rPr lang="ja-JP" altLang="en-US" sz="2000" b="1" dirty="0"/>
              <a:t>日</a:t>
            </a:r>
            <a:endParaRPr lang="en-US" altLang="ja-JP" sz="2000" b="1" dirty="0" smtClean="0"/>
          </a:p>
          <a:p>
            <a:pPr marL="0" indent="0">
              <a:buNone/>
            </a:pPr>
            <a:endParaRPr lang="en-US" altLang="ja-JP" sz="2000" b="1" dirty="0" smtClean="0"/>
          </a:p>
          <a:p>
            <a:pPr marL="0" indent="0">
              <a:buNone/>
            </a:pPr>
            <a:endParaRPr lang="en-US" altLang="ja-JP" sz="2400" b="1" dirty="0" smtClean="0"/>
          </a:p>
          <a:p>
            <a:pPr marL="0" indent="0">
              <a:buNone/>
            </a:pPr>
            <a:endParaRPr kumimoji="1" lang="en-US" altLang="ja-JP" sz="2400" b="1" dirty="0" smtClean="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3</a:t>
            </a:fld>
            <a:endParaRPr kumimoji="1" lang="ja-JP" altLang="en-US"/>
          </a:p>
        </p:txBody>
      </p:sp>
    </p:spTree>
    <p:extLst>
      <p:ext uri="{BB962C8B-B14F-4D97-AF65-F5344CB8AC3E}">
        <p14:creationId xmlns:p14="http://schemas.microsoft.com/office/powerpoint/2010/main" val="546097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smtClean="0"/>
              <a:t>統合が意味するもの</a:t>
            </a:r>
            <a:endParaRPr kumimoji="1" lang="ja-JP" altLang="en-US" sz="2800" dirty="0"/>
          </a:p>
        </p:txBody>
      </p:sp>
      <p:sp>
        <p:nvSpPr>
          <p:cNvPr id="3" name="コンテンツ プレースホルダー 2"/>
          <p:cNvSpPr>
            <a:spLocks noGrp="1"/>
          </p:cNvSpPr>
          <p:nvPr>
            <p:ph idx="1"/>
          </p:nvPr>
        </p:nvSpPr>
        <p:spPr>
          <a:xfrm>
            <a:off x="518864" y="1412776"/>
            <a:ext cx="8229600" cy="4525963"/>
          </a:xfrm>
        </p:spPr>
        <p:txBody>
          <a:bodyPr>
            <a:normAutofit fontScale="32500" lnSpcReduction="20000"/>
          </a:bodyPr>
          <a:lstStyle/>
          <a:p>
            <a:pPr marL="0" indent="0">
              <a:buNone/>
            </a:pPr>
            <a:r>
              <a:rPr lang="ja-JP" altLang="en-US" sz="2400" b="1" dirty="0" smtClean="0"/>
              <a:t>　　　　　　　</a:t>
            </a:r>
            <a:r>
              <a:rPr lang="ja-JP" altLang="en-US" sz="6000" b="1" dirty="0" smtClean="0"/>
              <a:t>　　　　　　変革と再生</a:t>
            </a:r>
            <a:r>
              <a:rPr lang="en-US" altLang="ja-JP" sz="6000" b="1" dirty="0" smtClean="0"/>
              <a:t>―</a:t>
            </a:r>
            <a:r>
              <a:rPr lang="ja-JP" altLang="en-US" sz="6000" b="1" dirty="0" smtClean="0"/>
              <a:t>自ら差異化して次元を変える</a:t>
            </a:r>
            <a:endParaRPr lang="en-US" altLang="ja-JP" sz="6000" b="1" dirty="0" smtClean="0"/>
          </a:p>
          <a:p>
            <a:pPr marL="0" indent="0">
              <a:buNone/>
            </a:pPr>
            <a:r>
              <a:rPr lang="ja-JP" altLang="en-US" sz="6000" b="1" dirty="0"/>
              <a:t>　</a:t>
            </a:r>
            <a:r>
              <a:rPr lang="ja-JP" altLang="en-US" sz="6000" b="1" dirty="0" smtClean="0"/>
              <a:t>　</a:t>
            </a:r>
            <a:endParaRPr lang="en-US" altLang="ja-JP" sz="6000" b="1" dirty="0" smtClean="0"/>
          </a:p>
          <a:p>
            <a:pPr marL="0" indent="0">
              <a:buNone/>
            </a:pPr>
            <a:r>
              <a:rPr lang="ja-JP" altLang="en-US" sz="6000" b="1" dirty="0"/>
              <a:t>　</a:t>
            </a:r>
            <a:r>
              <a:rPr lang="ja-JP" altLang="en-US" sz="6000" b="1" dirty="0" smtClean="0"/>
              <a:t>　　☞　次元の変遷：　官立の外国語学校</a:t>
            </a:r>
            <a:r>
              <a:rPr lang="ja-JP" altLang="en-US" sz="6000" b="1" dirty="0" smtClean="0">
                <a:latin typeface="ＭＳ 明朝"/>
                <a:ea typeface="ＭＳ 明朝"/>
              </a:rPr>
              <a:t>→</a:t>
            </a:r>
            <a:r>
              <a:rPr lang="ja-JP" altLang="en-US" sz="6000" b="1" dirty="0" smtClean="0">
                <a:latin typeface="ＭＳ Ｐゴシック" panose="020B0600070205080204" pitchFamily="50" charset="-128"/>
                <a:ea typeface="ＭＳ Ｐゴシック" panose="020B0600070205080204" pitchFamily="50" charset="-128"/>
              </a:rPr>
              <a:t>新制国立大学（文系単科大）</a:t>
            </a:r>
            <a:endParaRPr lang="en-US" altLang="ja-JP" sz="6000" b="1" dirty="0" smtClean="0">
              <a:latin typeface="ＭＳ Ｐゴシック" panose="020B0600070205080204" pitchFamily="50" charset="-128"/>
              <a:ea typeface="ＭＳ Ｐゴシック" panose="020B0600070205080204" pitchFamily="50" charset="-128"/>
            </a:endParaRPr>
          </a:p>
          <a:p>
            <a:pPr marL="0" indent="0">
              <a:buNone/>
            </a:pPr>
            <a:r>
              <a:rPr lang="ja-JP" altLang="en-US" sz="6000" b="1" dirty="0">
                <a:latin typeface="ＭＳ Ｐゴシック" panose="020B0600070205080204" pitchFamily="50" charset="-128"/>
                <a:ea typeface="ＭＳ Ｐゴシック" panose="020B0600070205080204" pitchFamily="50" charset="-128"/>
              </a:rPr>
              <a:t>　</a:t>
            </a:r>
            <a:r>
              <a:rPr lang="ja-JP" altLang="en-US" sz="6000" b="1" dirty="0" smtClean="0">
                <a:latin typeface="ＭＳ Ｐゴシック" panose="020B0600070205080204" pitchFamily="50" charset="-128"/>
                <a:ea typeface="ＭＳ Ｐゴシック" panose="020B0600070205080204" pitchFamily="50" charset="-128"/>
              </a:rPr>
              <a:t>　　　　　　　→国立大学法人→大阪大学との統合（文系単科大から旧帝大　</a:t>
            </a:r>
            <a:endParaRPr lang="en-US" altLang="ja-JP" sz="6000" b="1" dirty="0" smtClean="0">
              <a:latin typeface="ＭＳ Ｐゴシック" panose="020B0600070205080204" pitchFamily="50" charset="-128"/>
              <a:ea typeface="ＭＳ Ｐゴシック" panose="020B0600070205080204" pitchFamily="50" charset="-128"/>
            </a:endParaRPr>
          </a:p>
          <a:p>
            <a:pPr marL="0" indent="0">
              <a:buNone/>
            </a:pPr>
            <a:r>
              <a:rPr lang="ja-JP" altLang="en-US" sz="6000" b="1" dirty="0">
                <a:latin typeface="ＭＳ Ｐゴシック" panose="020B0600070205080204" pitchFamily="50" charset="-128"/>
                <a:ea typeface="ＭＳ Ｐゴシック" panose="020B0600070205080204" pitchFamily="50" charset="-128"/>
              </a:rPr>
              <a:t>　</a:t>
            </a:r>
            <a:r>
              <a:rPr lang="ja-JP" altLang="en-US" sz="6000" b="1" dirty="0" smtClean="0">
                <a:latin typeface="ＭＳ Ｐゴシック" panose="020B0600070205080204" pitchFamily="50" charset="-128"/>
                <a:ea typeface="ＭＳ Ｐゴシック" panose="020B0600070205080204" pitchFamily="50" charset="-128"/>
              </a:rPr>
              <a:t>　　　　　　　外国語学部へ）</a:t>
            </a:r>
            <a:endParaRPr lang="en-US" altLang="ja-JP" sz="6000" b="1" dirty="0" smtClean="0">
              <a:latin typeface="ＭＳ Ｐゴシック" panose="020B0600070205080204" pitchFamily="50" charset="-128"/>
              <a:ea typeface="ＭＳ Ｐゴシック" panose="020B0600070205080204" pitchFamily="50" charset="-128"/>
            </a:endParaRPr>
          </a:p>
          <a:p>
            <a:pPr marL="0" indent="0">
              <a:buNone/>
            </a:pPr>
            <a:endParaRPr lang="en-US" altLang="ja-JP" sz="6000" b="1" dirty="0" smtClean="0">
              <a:latin typeface="ＭＳ Ｐゴシック" panose="020B0600070205080204" pitchFamily="50" charset="-128"/>
              <a:ea typeface="ＭＳ Ｐゴシック" panose="020B0600070205080204" pitchFamily="50" charset="-128"/>
            </a:endParaRPr>
          </a:p>
          <a:p>
            <a:pPr marL="0" indent="0">
              <a:buNone/>
            </a:pPr>
            <a:r>
              <a:rPr lang="ja-JP" altLang="en-US" sz="6000" b="1" dirty="0">
                <a:latin typeface="ＭＳ Ｐゴシック" panose="020B0600070205080204" pitchFamily="50" charset="-128"/>
                <a:ea typeface="ＭＳ Ｐゴシック" panose="020B0600070205080204" pitchFamily="50" charset="-128"/>
              </a:rPr>
              <a:t>　</a:t>
            </a:r>
            <a:r>
              <a:rPr lang="ja-JP" altLang="en-US" sz="6000" b="1" dirty="0" smtClean="0">
                <a:latin typeface="ＭＳ Ｐゴシック" panose="020B0600070205080204" pitchFamily="50" charset="-128"/>
                <a:ea typeface="ＭＳ Ｐゴシック" panose="020B0600070205080204" pitchFamily="50" charset="-128"/>
              </a:rPr>
              <a:t>　　☞　コアの維持・発展</a:t>
            </a:r>
            <a:endParaRPr lang="en-US" altLang="ja-JP" sz="6000" b="1" dirty="0" smtClean="0">
              <a:latin typeface="ＭＳ Ｐゴシック" panose="020B0600070205080204" pitchFamily="50" charset="-128"/>
              <a:ea typeface="ＭＳ Ｐゴシック" panose="020B0600070205080204" pitchFamily="50" charset="-128"/>
            </a:endParaRPr>
          </a:p>
          <a:p>
            <a:pPr marL="0" indent="0">
              <a:buNone/>
            </a:pPr>
            <a:r>
              <a:rPr lang="ja-JP" altLang="en-US" sz="6000" b="1" dirty="0">
                <a:latin typeface="ＭＳ Ｐゴシック" panose="020B0600070205080204" pitchFamily="50" charset="-128"/>
                <a:ea typeface="ＭＳ Ｐゴシック" panose="020B0600070205080204" pitchFamily="50" charset="-128"/>
              </a:rPr>
              <a:t>　</a:t>
            </a:r>
            <a:r>
              <a:rPr lang="ja-JP" altLang="en-US" sz="6000" b="1" dirty="0" smtClean="0">
                <a:latin typeface="ＭＳ Ｐゴシック" panose="020B0600070205080204" pitchFamily="50" charset="-128"/>
                <a:ea typeface="ＭＳ Ｐゴシック" panose="020B0600070205080204" pitchFamily="50" charset="-128"/>
              </a:rPr>
              <a:t>　　　　　　　世界諸言語（２４言語）の少数精鋭、四年一貫の語学教育体制</a:t>
            </a:r>
            <a:endParaRPr lang="en-US" altLang="ja-JP" sz="6000" b="1" dirty="0" smtClean="0">
              <a:latin typeface="ＭＳ Ｐゴシック" panose="020B0600070205080204" pitchFamily="50" charset="-128"/>
              <a:ea typeface="ＭＳ Ｐゴシック" panose="020B0600070205080204" pitchFamily="50" charset="-128"/>
            </a:endParaRPr>
          </a:p>
          <a:p>
            <a:pPr marL="0" indent="0">
              <a:buNone/>
            </a:pPr>
            <a:endParaRPr lang="en-US" altLang="ja-JP" sz="6000" b="1" dirty="0" smtClean="0">
              <a:latin typeface="ＭＳ Ｐゴシック" panose="020B0600070205080204" pitchFamily="50" charset="-128"/>
              <a:ea typeface="ＭＳ Ｐゴシック" panose="020B0600070205080204" pitchFamily="50" charset="-128"/>
            </a:endParaRPr>
          </a:p>
          <a:p>
            <a:pPr marL="0" indent="0">
              <a:buNone/>
            </a:pPr>
            <a:r>
              <a:rPr lang="ja-JP" altLang="en-US" sz="6000" b="1" dirty="0" smtClean="0">
                <a:latin typeface="ＭＳ Ｐゴシック" panose="020B0600070205080204" pitchFamily="50" charset="-128"/>
                <a:ea typeface="ＭＳ Ｐゴシック" panose="020B0600070205080204" pitchFamily="50" charset="-128"/>
              </a:rPr>
              <a:t>　　　☞　包括的な知の体系のなかでの挑戦</a:t>
            </a:r>
            <a:endParaRPr lang="en-US" altLang="ja-JP" sz="6000" b="1" dirty="0">
              <a:latin typeface="ＭＳ Ｐゴシック" panose="020B0600070205080204" pitchFamily="50" charset="-128"/>
              <a:ea typeface="ＭＳ Ｐゴシック" panose="020B0600070205080204" pitchFamily="50" charset="-128"/>
            </a:endParaRPr>
          </a:p>
          <a:p>
            <a:pPr marL="0" indent="0">
              <a:buNone/>
            </a:pPr>
            <a:r>
              <a:rPr lang="ja-JP" altLang="en-US" sz="6000" b="1" dirty="0" smtClean="0"/>
              <a:t>　　　　　　　　　スケールメリットを活かした教学・進路設計　</a:t>
            </a:r>
            <a:endParaRPr lang="en-US" altLang="ja-JP" sz="6000" b="1" dirty="0" smtClean="0"/>
          </a:p>
          <a:p>
            <a:pPr marL="0" indent="0">
              <a:buNone/>
            </a:pPr>
            <a:r>
              <a:rPr lang="ja-JP" altLang="en-US" sz="6000" b="1" dirty="0" smtClean="0"/>
              <a:t>　　　　　　　　　新たな知の体系の構築　　</a:t>
            </a:r>
            <a:endParaRPr lang="en-US" altLang="ja-JP" sz="6000" b="1" dirty="0"/>
          </a:p>
          <a:p>
            <a:pPr marL="0" indent="0">
              <a:buNone/>
            </a:pPr>
            <a:r>
              <a:rPr lang="ja-JP" altLang="en-US" sz="6000" b="1" dirty="0" smtClean="0"/>
              <a:t>　　　　</a:t>
            </a:r>
            <a:endParaRPr lang="en-US" altLang="ja-JP" sz="6000" b="1" dirty="0" smtClean="0"/>
          </a:p>
          <a:p>
            <a:pPr marL="0" indent="0">
              <a:buNone/>
            </a:pPr>
            <a:r>
              <a:rPr lang="ja-JP" altLang="en-US" sz="6000" b="1" dirty="0"/>
              <a:t>　</a:t>
            </a:r>
            <a:r>
              <a:rPr lang="ja-JP" altLang="en-US" sz="6000" b="1" dirty="0" smtClean="0"/>
              <a:t>　　　　</a:t>
            </a:r>
            <a:r>
              <a:rPr kumimoji="1" lang="ja-JP" altLang="en-US" sz="6000" b="1" dirty="0" smtClean="0"/>
              <a:t>　　</a:t>
            </a:r>
            <a:endParaRPr kumimoji="1" lang="ja-JP" altLang="en-US" sz="60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4</a:t>
            </a:fld>
            <a:endParaRPr kumimoji="1" lang="ja-JP" altLang="en-US"/>
          </a:p>
        </p:txBody>
      </p:sp>
    </p:spTree>
    <p:extLst>
      <p:ext uri="{BB962C8B-B14F-4D97-AF65-F5344CB8AC3E}">
        <p14:creationId xmlns:p14="http://schemas.microsoft.com/office/powerpoint/2010/main" val="271578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476672"/>
            <a:ext cx="8229600" cy="1143000"/>
          </a:xfrm>
        </p:spPr>
        <p:txBody>
          <a:bodyPr>
            <a:normAutofit/>
          </a:bodyPr>
          <a:lstStyle/>
          <a:p>
            <a:r>
              <a:rPr kumimoji="1" lang="ja-JP" altLang="en-US" sz="2800" dirty="0" smtClean="0"/>
              <a:t>国立大学法人法を一部改正する法律</a:t>
            </a:r>
            <a:endParaRPr kumimoji="1" lang="ja-JP" altLang="en-US" sz="2800"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sz="2000" b="1" dirty="0" smtClean="0"/>
              <a:t>第</a:t>
            </a:r>
            <a:r>
              <a:rPr kumimoji="1" lang="en-US" altLang="ja-JP" sz="2000" b="1" dirty="0" smtClean="0"/>
              <a:t>166</a:t>
            </a:r>
            <a:r>
              <a:rPr kumimoji="1" lang="ja-JP" altLang="en-US" sz="2000" b="1" dirty="0" smtClean="0"/>
              <a:t>国会（平成</a:t>
            </a:r>
            <a:r>
              <a:rPr kumimoji="1" lang="en-US" altLang="ja-JP" sz="2000" b="1" dirty="0" smtClean="0"/>
              <a:t>19</a:t>
            </a:r>
            <a:r>
              <a:rPr kumimoji="1" lang="ja-JP" altLang="en-US" sz="2000" b="1" dirty="0" smtClean="0"/>
              <a:t>年、</a:t>
            </a:r>
            <a:r>
              <a:rPr kumimoji="1" lang="en-US" altLang="ja-JP" sz="2000" b="1" dirty="0" smtClean="0"/>
              <a:t>2007</a:t>
            </a:r>
            <a:r>
              <a:rPr kumimoji="1" lang="ja-JP" altLang="en-US" sz="2000" b="1" dirty="0" smtClean="0"/>
              <a:t>年</a:t>
            </a:r>
            <a:r>
              <a:rPr lang="ja-JP" altLang="en-US" sz="2000" b="1" dirty="0"/>
              <a:t>）</a:t>
            </a:r>
            <a:r>
              <a:rPr kumimoji="1" lang="ja-JP" altLang="en-US" sz="2000" b="1" dirty="0" smtClean="0"/>
              <a:t>　　閣法</a:t>
            </a:r>
            <a:r>
              <a:rPr kumimoji="1" lang="en-US" altLang="ja-JP" sz="2000" b="1" dirty="0" smtClean="0"/>
              <a:t>52</a:t>
            </a:r>
            <a:r>
              <a:rPr kumimoji="1" lang="ja-JP" altLang="en-US" sz="2000" b="1" dirty="0" smtClean="0"/>
              <a:t>号</a:t>
            </a:r>
            <a:endParaRPr kumimoji="1" lang="en-US" altLang="ja-JP" sz="2000" b="1" dirty="0" smtClean="0"/>
          </a:p>
          <a:p>
            <a:pPr marL="0" indent="0">
              <a:buNone/>
            </a:pPr>
            <a:r>
              <a:rPr lang="ja-JP" altLang="en-US" sz="2000" b="1" dirty="0" smtClean="0"/>
              <a:t>　参議院　文教科学委員会、本会議</a:t>
            </a:r>
            <a:r>
              <a:rPr lang="en-US" altLang="ja-JP" sz="2000" b="1" dirty="0" smtClean="0"/>
              <a:t>3</a:t>
            </a:r>
            <a:r>
              <a:rPr lang="ja-JP" altLang="en-US" sz="2000" b="1" dirty="0" smtClean="0"/>
              <a:t>月</a:t>
            </a:r>
            <a:r>
              <a:rPr lang="en-US" altLang="ja-JP" sz="2000" b="1" dirty="0" smtClean="0"/>
              <a:t>29</a:t>
            </a:r>
            <a:r>
              <a:rPr lang="ja-JP" altLang="en-US" sz="2000" b="1" dirty="0" smtClean="0"/>
              <a:t>日可決（全会一致）</a:t>
            </a:r>
            <a:endParaRPr lang="en-US" altLang="ja-JP" sz="2000" b="1" dirty="0" smtClean="0"/>
          </a:p>
          <a:p>
            <a:pPr marL="0" indent="0">
              <a:buNone/>
            </a:pPr>
            <a:r>
              <a:rPr lang="ja-JP" altLang="en-US" sz="2000" b="1" dirty="0" smtClean="0"/>
              <a:t>　衆議院　文部科学委員会、本会議</a:t>
            </a:r>
            <a:r>
              <a:rPr lang="en-US" altLang="ja-JP" sz="2000" b="1" dirty="0" smtClean="0"/>
              <a:t>6</a:t>
            </a:r>
            <a:r>
              <a:rPr lang="ja-JP" altLang="en-US" sz="2000" b="1" dirty="0" smtClean="0"/>
              <a:t>月</a:t>
            </a:r>
            <a:r>
              <a:rPr lang="en-US" altLang="ja-JP" sz="2000" b="1" dirty="0" smtClean="0"/>
              <a:t>12</a:t>
            </a:r>
            <a:r>
              <a:rPr lang="ja-JP" altLang="en-US" sz="2000" b="1" dirty="0" smtClean="0"/>
              <a:t>日可決（全会一致）</a:t>
            </a:r>
            <a:endParaRPr lang="en-US" altLang="ja-JP" sz="2000" b="1" dirty="0" smtClean="0"/>
          </a:p>
          <a:p>
            <a:pPr marL="0" indent="0">
              <a:buNone/>
            </a:pPr>
            <a:r>
              <a:rPr kumimoji="1" lang="ja-JP" altLang="en-US" sz="2000" b="1" dirty="0" smtClean="0"/>
              <a:t>　法律第八十九号（公布年月日　平成</a:t>
            </a:r>
            <a:r>
              <a:rPr kumimoji="1" lang="en-US" altLang="ja-JP" sz="2000" b="1" dirty="0" smtClean="0"/>
              <a:t>19</a:t>
            </a:r>
            <a:r>
              <a:rPr kumimoji="1" lang="ja-JP" altLang="en-US" sz="2000" b="1" dirty="0" smtClean="0"/>
              <a:t>年</a:t>
            </a:r>
            <a:r>
              <a:rPr kumimoji="1" lang="en-US" altLang="ja-JP" sz="2000" b="1" dirty="0" smtClean="0"/>
              <a:t>6</a:t>
            </a:r>
            <a:r>
              <a:rPr kumimoji="1" lang="ja-JP" altLang="en-US" sz="2000" b="1" dirty="0" smtClean="0"/>
              <a:t>月</a:t>
            </a:r>
            <a:r>
              <a:rPr kumimoji="1" lang="en-US" altLang="ja-JP" sz="2000" b="1" dirty="0" smtClean="0"/>
              <a:t>20</a:t>
            </a:r>
            <a:r>
              <a:rPr kumimoji="1" lang="ja-JP" altLang="en-US" sz="2000" b="1" dirty="0" smtClean="0"/>
              <a:t>日）</a:t>
            </a:r>
            <a:endParaRPr kumimoji="1" lang="en-US" altLang="ja-JP" sz="2000" b="1" dirty="0" smtClean="0"/>
          </a:p>
          <a:p>
            <a:pPr marL="0" indent="0">
              <a:buNone/>
            </a:pPr>
            <a:endParaRPr lang="en-US" altLang="ja-JP" sz="2000" b="1" dirty="0"/>
          </a:p>
          <a:p>
            <a:pPr marL="0" indent="0">
              <a:buNone/>
            </a:pPr>
            <a:r>
              <a:rPr kumimoji="1" lang="ja-JP" altLang="en-US" sz="2000" b="1" dirty="0" smtClean="0"/>
              <a:t>　国立大学法人法の一部を次のように改正する。</a:t>
            </a:r>
            <a:endParaRPr kumimoji="1" lang="en-US" altLang="ja-JP" sz="2000" b="1" dirty="0" smtClean="0"/>
          </a:p>
          <a:p>
            <a:pPr marL="0" indent="0">
              <a:buNone/>
            </a:pPr>
            <a:r>
              <a:rPr lang="ja-JP" altLang="en-US" sz="2000" b="1" dirty="0"/>
              <a:t>　</a:t>
            </a:r>
            <a:r>
              <a:rPr lang="ja-JP" altLang="en-US" sz="2000" b="1" dirty="0" smtClean="0"/>
              <a:t>　（別表第一中の大学、理事数の変更）</a:t>
            </a:r>
            <a:endParaRPr kumimoji="1" lang="en-US" altLang="ja-JP" sz="2000" b="1" dirty="0" smtClean="0"/>
          </a:p>
          <a:p>
            <a:pPr marL="0" indent="0">
              <a:buNone/>
            </a:pPr>
            <a:endParaRPr lang="en-US" altLang="ja-JP" sz="2000" b="1" dirty="0"/>
          </a:p>
          <a:p>
            <a:pPr marL="0" indent="0">
              <a:buNone/>
            </a:pPr>
            <a:r>
              <a:rPr kumimoji="1" lang="ja-JP" altLang="en-US" sz="2000" b="1" dirty="0" smtClean="0"/>
              <a:t>　（附則第二条）</a:t>
            </a:r>
            <a:endParaRPr kumimoji="1" lang="en-US" altLang="ja-JP" sz="2000" b="1" dirty="0" smtClean="0"/>
          </a:p>
          <a:p>
            <a:pPr marL="0" indent="0">
              <a:buNone/>
            </a:pPr>
            <a:r>
              <a:rPr lang="ja-JP" altLang="en-US" sz="2000" b="1" dirty="0" smtClean="0"/>
              <a:t>国立大学法人大阪外国語大学（以下「大阪外国語大学法人」という。）は、この法律の施行の時において解散するものとし、次項の規定により国が承継する資産を除き、その一切の権利及び義務は、その時において国立大学法人大阪大学（以下「大阪大学法人」という。）が承継する。</a:t>
            </a:r>
            <a:endParaRPr kumimoji="1" lang="ja-JP" altLang="en-US" sz="20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5</a:t>
            </a:fld>
            <a:endParaRPr kumimoji="1" lang="ja-JP" altLang="en-US"/>
          </a:p>
        </p:txBody>
      </p:sp>
    </p:spTree>
    <p:extLst>
      <p:ext uri="{BB962C8B-B14F-4D97-AF65-F5344CB8AC3E}">
        <p14:creationId xmlns:p14="http://schemas.microsoft.com/office/powerpoint/2010/main" val="389221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法律案の要旨</a:t>
            </a:r>
            <a:endParaRPr kumimoji="1" lang="ja-JP" altLang="en-US" sz="28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400" dirty="0" smtClean="0"/>
              <a:t>一、</a:t>
            </a:r>
            <a:r>
              <a:rPr kumimoji="1" lang="ja-JP" altLang="en-US" sz="2400" b="1" dirty="0" smtClean="0"/>
              <a:t>国立大学法人大阪外国語大学を国立大学法人大阪大学に統合すること。</a:t>
            </a:r>
            <a:endParaRPr kumimoji="1" lang="en-US" altLang="ja-JP" sz="2400" b="1" dirty="0" smtClean="0"/>
          </a:p>
          <a:p>
            <a:pPr marL="0" indent="0">
              <a:buNone/>
            </a:pPr>
            <a:r>
              <a:rPr lang="ja-JP" altLang="en-US" sz="2400" b="1" dirty="0" smtClean="0"/>
              <a:t>二、この法律は、附則の一部の規定を除き、平成十九年十月一日から施行すること。</a:t>
            </a:r>
            <a:endParaRPr lang="en-US" altLang="ja-JP" sz="2400" b="1" dirty="0" smtClean="0"/>
          </a:p>
          <a:p>
            <a:pPr marL="0" indent="0">
              <a:buNone/>
            </a:pPr>
            <a:r>
              <a:rPr kumimoji="1" lang="ja-JP" altLang="en-US" sz="2400" b="1" dirty="0" smtClean="0"/>
              <a:t>三、国立大学法人大阪外国語大学は、この法律の施行の時において解散するものとし、その一切の</a:t>
            </a:r>
            <a:r>
              <a:rPr lang="ja-JP" altLang="en-US" sz="2400" b="1" dirty="0" smtClean="0"/>
              <a:t>権利及び義務は、国が承継する資産を除き、国立大学法人大阪大学が承継すること。</a:t>
            </a:r>
            <a:endParaRPr lang="en-US" altLang="ja-JP" sz="2400" b="1" dirty="0" smtClean="0"/>
          </a:p>
          <a:p>
            <a:pPr marL="0" indent="0">
              <a:buNone/>
            </a:pPr>
            <a:r>
              <a:rPr kumimoji="1" lang="ja-JP" altLang="en-US" sz="2400" b="1" dirty="0" smtClean="0"/>
              <a:t>四、この法律の施行の際現に大阪外国語大学に在学する者は、大学卒業又は大学院の課程修了に必要な教育課程の履修を統合後の大阪大学において行うものとし、同大学はそのために必要な教育を行うものとすること。</a:t>
            </a:r>
            <a:endParaRPr kumimoji="1" lang="ja-JP" altLang="en-US" sz="2400"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6</a:t>
            </a:fld>
            <a:endParaRPr kumimoji="1" lang="ja-JP" altLang="en-US"/>
          </a:p>
        </p:txBody>
      </p:sp>
    </p:spTree>
    <p:extLst>
      <p:ext uri="{BB962C8B-B14F-4D97-AF65-F5344CB8AC3E}">
        <p14:creationId xmlns:p14="http://schemas.microsoft.com/office/powerpoint/2010/main" val="324661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smtClean="0"/>
              <a:t>恩師の</a:t>
            </a:r>
            <a:r>
              <a:rPr lang="ja-JP" altLang="en-US" sz="2800"/>
              <a:t>言葉</a:t>
            </a:r>
            <a:endParaRPr kumimoji="1" lang="ja-JP" altLang="en-US" sz="2800"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b="1" dirty="0"/>
              <a:t>・</a:t>
            </a:r>
            <a:r>
              <a:rPr kumimoji="1" lang="ja-JP" altLang="en-US" sz="2400" b="1" dirty="0" smtClean="0"/>
              <a:t>「中国語という言語は</a:t>
            </a:r>
            <a:r>
              <a:rPr kumimoji="1" lang="en-US" altLang="ja-JP" sz="2400" b="1" dirty="0" smtClean="0"/>
              <a:t>tone language</a:t>
            </a:r>
            <a:r>
              <a:rPr lang="ja-JP" altLang="en-US" sz="2400" b="1" dirty="0" smtClean="0"/>
              <a:t>と言われるくらい、</a:t>
            </a:r>
            <a:r>
              <a:rPr lang="en-US" altLang="ja-JP" sz="2400" b="1" dirty="0" smtClean="0"/>
              <a:t>language</a:t>
            </a:r>
            <a:r>
              <a:rPr lang="ja-JP" altLang="en-US" sz="2400" b="1" dirty="0" smtClean="0"/>
              <a:t>としては発音が重要な言語なんだ。わたしは君たちの口</a:t>
            </a:r>
            <a:r>
              <a:rPr lang="ja-JP" altLang="en-US" sz="2400" b="1" dirty="0" err="1" smtClean="0"/>
              <a:t>むろ</a:t>
            </a:r>
            <a:r>
              <a:rPr lang="ja-JP" altLang="en-US" sz="2400" b="1" dirty="0" smtClean="0"/>
              <a:t>、口腔の筋肉を半年で中国人に変えてみせる」</a:t>
            </a:r>
            <a:endParaRPr lang="en-US" altLang="ja-JP" sz="2400" b="1" dirty="0" smtClean="0"/>
          </a:p>
          <a:p>
            <a:pPr marL="0" indent="0">
              <a:buNone/>
            </a:pPr>
            <a:r>
              <a:rPr lang="ja-JP" altLang="en-US" sz="2400" b="1" dirty="0" smtClean="0"/>
              <a:t>　　　　　　　　　　　　　　　　　　　　　（伊地智善継先生）</a:t>
            </a:r>
            <a:endParaRPr lang="en-US" altLang="ja-JP" sz="2400" b="1" dirty="0" smtClean="0"/>
          </a:p>
          <a:p>
            <a:pPr marL="0" indent="0">
              <a:buNone/>
            </a:pPr>
            <a:r>
              <a:rPr lang="ja-JP" altLang="en-US" sz="2400" b="1" dirty="0" smtClean="0"/>
              <a:t>・「君たちは、まず服部四郎の</a:t>
            </a:r>
            <a:r>
              <a:rPr lang="en-US" altLang="ja-JP" sz="2400" b="1" dirty="0" smtClean="0"/>
              <a:t>『</a:t>
            </a:r>
            <a:r>
              <a:rPr lang="ja-JP" altLang="en-US" sz="2400" b="1" dirty="0" smtClean="0"/>
              <a:t>音声学</a:t>
            </a:r>
            <a:r>
              <a:rPr lang="en-US" altLang="ja-JP" sz="2400" b="1" dirty="0" smtClean="0"/>
              <a:t>』</a:t>
            </a:r>
            <a:r>
              <a:rPr lang="ja-JP" altLang="en-US" sz="2400" b="1" dirty="0" smtClean="0"/>
              <a:t>を読みたまえ。岩波から出ている」　　　　　　　　　　　　　　（同）</a:t>
            </a:r>
            <a:endParaRPr lang="en-US" altLang="ja-JP" sz="2400" b="1" dirty="0" smtClean="0"/>
          </a:p>
          <a:p>
            <a:pPr marL="0" indent="0">
              <a:buNone/>
            </a:pPr>
            <a:r>
              <a:rPr lang="ja-JP" altLang="en-US" sz="2400" b="1" dirty="0"/>
              <a:t>・</a:t>
            </a:r>
            <a:r>
              <a:rPr lang="ja-JP" altLang="en-US" sz="2400" b="1" dirty="0" smtClean="0"/>
              <a:t>「君たちは中国の現代文学をやりたいのだね。それなら、中国の古典文学の主だった作品には、すべて目を通しておきなさい」　　　　　　　　　　　　　　　　　　　（相浦杲先生）</a:t>
            </a:r>
            <a:endParaRPr lang="en-US" altLang="ja-JP" sz="2400" b="1" dirty="0" smtClean="0"/>
          </a:p>
          <a:p>
            <a:pPr marL="0" indent="0">
              <a:buNone/>
            </a:pPr>
            <a:endParaRPr lang="en-US" altLang="ja-JP" sz="2400" b="1" dirty="0"/>
          </a:p>
          <a:p>
            <a:pPr marL="0" indent="0">
              <a:buNone/>
            </a:pPr>
            <a:endParaRPr lang="en-US" altLang="ja-JP" sz="2400" b="1" dirty="0" smtClean="0"/>
          </a:p>
          <a:p>
            <a:pPr marL="0" indent="0">
              <a:buNone/>
            </a:pPr>
            <a:endParaRPr kumimoji="1" lang="ja-JP" altLang="en-US" sz="24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7</a:t>
            </a:fld>
            <a:endParaRPr kumimoji="1" lang="ja-JP" altLang="en-US"/>
          </a:p>
        </p:txBody>
      </p:sp>
    </p:spTree>
    <p:extLst>
      <p:ext uri="{BB962C8B-B14F-4D97-AF65-F5344CB8AC3E}">
        <p14:creationId xmlns:p14="http://schemas.microsoft.com/office/powerpoint/2010/main" val="4211239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b="1" dirty="0" smtClean="0"/>
              <a:t>福沢諭吉の蘭学</a:t>
            </a:r>
            <a:endParaRPr kumimoji="1" lang="ja-JP" altLang="en-US" sz="2800" b="1" dirty="0"/>
          </a:p>
        </p:txBody>
      </p:sp>
      <p:sp>
        <p:nvSpPr>
          <p:cNvPr id="3" name="コンテンツ プレースホルダー 2"/>
          <p:cNvSpPr>
            <a:spLocks noGrp="1"/>
          </p:cNvSpPr>
          <p:nvPr>
            <p:ph idx="1"/>
          </p:nvPr>
        </p:nvSpPr>
        <p:spPr/>
        <p:txBody>
          <a:bodyPr>
            <a:normAutofit lnSpcReduction="10000"/>
          </a:bodyPr>
          <a:lstStyle/>
          <a:p>
            <a:r>
              <a:rPr kumimoji="1" lang="ja-JP" altLang="en-US" sz="2400" b="1" dirty="0" smtClean="0"/>
              <a:t>「それから緒方の塾に這入ってからも、私は身に覚えがある。夕方食事の時分に、もし酒があれば酒を飲んで初更に寝る。一寝して目が覚めるというのが、今で言えば十時か十時過ぎ。それからヒョイと起きて書を読む。夜明けまで書を読んでいて、台所の方で塾の飯炊がコト</a:t>
            </a:r>
            <a:r>
              <a:rPr kumimoji="1" lang="ja-JP" altLang="en-US" sz="2400" b="1" dirty="0" err="1" smtClean="0">
                <a:latin typeface="ＭＳ 明朝"/>
                <a:ea typeface="ＭＳ 明朝"/>
              </a:rPr>
              <a:t>ゝ</a:t>
            </a:r>
            <a:r>
              <a:rPr kumimoji="1" lang="ja-JP" altLang="en-US" sz="2400" b="1" dirty="0" smtClean="0"/>
              <a:t>飯を焚く仕度をする音が聞えると、それを合図にまた寝る。寝て丁度飯の出来上ったころ起きて、そのまま湯屋に行って朝湯に這入って、それから塾に帰って朝飯を給</a:t>
            </a:r>
            <a:r>
              <a:rPr kumimoji="1" lang="ja-JP" altLang="en-US" sz="2400" b="1" dirty="0" err="1" smtClean="0"/>
              <a:t>べて</a:t>
            </a:r>
            <a:r>
              <a:rPr kumimoji="1" lang="ja-JP" altLang="en-US" sz="2400" b="1" dirty="0" smtClean="0"/>
              <a:t>また書を読むというのが、大抵緒方の塾に居る間ほとんど常極りであった。</a:t>
            </a:r>
            <a:endParaRPr kumimoji="1" lang="en-US" altLang="ja-JP" sz="2400" b="1" dirty="0" smtClean="0"/>
          </a:p>
          <a:p>
            <a:r>
              <a:rPr lang="ja-JP" altLang="en-US" sz="2400" b="1" dirty="0" smtClean="0"/>
              <a:t>「こういう次第で、塾中誰でも是非写さなければならぬから、（原書の）写本は</a:t>
            </a:r>
            <a:r>
              <a:rPr lang="ja-JP" altLang="en-US" sz="2400" b="1" dirty="0" err="1" smtClean="0"/>
              <a:t>なか</a:t>
            </a:r>
            <a:r>
              <a:rPr lang="ja-JP" altLang="en-US" sz="2400" b="1" dirty="0" err="1" smtClean="0">
                <a:latin typeface="ＭＳ 明朝"/>
                <a:ea typeface="ＭＳ 明朝"/>
              </a:rPr>
              <a:t>ゝ</a:t>
            </a:r>
            <a:r>
              <a:rPr lang="ja-JP" altLang="en-US" sz="2400" b="1" dirty="0" smtClean="0"/>
              <a:t>上達して上手である。一例を挙ぐれ</a:t>
            </a:r>
            <a:r>
              <a:rPr lang="ja-JP" altLang="en-US" sz="2400" b="1" dirty="0" err="1" smtClean="0"/>
              <a:t>ば</a:t>
            </a:r>
            <a:r>
              <a:rPr lang="ja-JP" altLang="en-US" sz="2400" b="1" dirty="0" smtClean="0"/>
              <a:t>、一人の人が原書を読むその傍で、その読む声がちゃんと耳に這入って、颯々と写してスペルを誤ることがない。</a:t>
            </a:r>
            <a:endParaRPr kumimoji="1" lang="ja-JP" altLang="en-US" sz="24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8</a:t>
            </a:fld>
            <a:endParaRPr kumimoji="1" lang="ja-JP" altLang="en-US"/>
          </a:p>
        </p:txBody>
      </p:sp>
    </p:spTree>
    <p:extLst>
      <p:ext uri="{BB962C8B-B14F-4D97-AF65-F5344CB8AC3E}">
        <p14:creationId xmlns:p14="http://schemas.microsoft.com/office/powerpoint/2010/main" val="3081680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sz="2400" b="1" dirty="0" smtClean="0"/>
              <a:t>「そういう訳</a:t>
            </a:r>
            <a:r>
              <a:rPr kumimoji="1" lang="ja-JP" altLang="en-US" sz="2400" b="1" dirty="0" err="1" smtClean="0"/>
              <a:t>けで</a:t>
            </a:r>
            <a:r>
              <a:rPr kumimoji="1" lang="ja-JP" altLang="en-US" sz="2400" b="1" dirty="0" smtClean="0"/>
              <a:t>次第々々に昇級すれば、ほとんど塾中の原書を読み尽して、いわば手を空しうすることになる、その時には何か六かしいものはないかというので、実用もない原書の緒言とか序文とかいうようなものを集めて、最上等の塾生だけで会読をしたり、または先生に講義を願ったこともある。私などはその講義聴聞者の一人でありしが、これを聴聞する中に</a:t>
            </a:r>
            <a:r>
              <a:rPr kumimoji="1" lang="ja-JP" altLang="en-US" sz="2400" b="1" smtClean="0"/>
              <a:t>もさま</a:t>
            </a:r>
            <a:r>
              <a:rPr lang="ja-JP" altLang="en-US" sz="2400" b="1" smtClean="0">
                <a:latin typeface="ＭＳ 明朝"/>
                <a:ea typeface="ＭＳ 明朝"/>
              </a:rPr>
              <a:t>ゞ</a:t>
            </a:r>
            <a:r>
              <a:rPr kumimoji="1" lang="ja-JP" altLang="en-US" sz="2400" b="1" smtClean="0"/>
              <a:t>先生</a:t>
            </a:r>
            <a:r>
              <a:rPr kumimoji="1" lang="ja-JP" altLang="en-US" sz="2400" b="1" dirty="0" smtClean="0"/>
              <a:t>の説を聞いて、その緻密なることその放胆なること実に蘭学界の一大家、名実共に違わぬ大人物であると感心したことは毎度のことで、講義終り塾に帰って朋友相互に「今日の先生の彼の卓説は如何だい。何だか吾々は頓に無学無識になったようだ」などと話したのは今に覚えています。（</a:t>
            </a:r>
            <a:r>
              <a:rPr kumimoji="1" lang="en-US" altLang="ja-JP" sz="2400" b="1" dirty="0" smtClean="0"/>
              <a:t>『</a:t>
            </a:r>
            <a:r>
              <a:rPr kumimoji="1" lang="ja-JP" altLang="en-US" sz="2400" b="1" dirty="0" smtClean="0"/>
              <a:t>福翁自伝</a:t>
            </a:r>
            <a:r>
              <a:rPr kumimoji="1" lang="en-US" altLang="ja-JP" sz="2400" b="1" dirty="0" smtClean="0"/>
              <a:t>』</a:t>
            </a:r>
            <a:r>
              <a:rPr kumimoji="1" lang="ja-JP" altLang="en-US" sz="2400" b="1" dirty="0" smtClean="0"/>
              <a:t>）</a:t>
            </a:r>
            <a:endParaRPr kumimoji="1" lang="ja-JP" altLang="en-US" sz="2400" b="1" dirty="0"/>
          </a:p>
        </p:txBody>
      </p:sp>
      <p:sp>
        <p:nvSpPr>
          <p:cNvPr id="4" name="スライド番号プレースホルダー 3"/>
          <p:cNvSpPr>
            <a:spLocks noGrp="1"/>
          </p:cNvSpPr>
          <p:nvPr>
            <p:ph type="sldNum" sz="quarter" idx="12"/>
          </p:nvPr>
        </p:nvSpPr>
        <p:spPr/>
        <p:txBody>
          <a:bodyPr/>
          <a:lstStyle/>
          <a:p>
            <a:fld id="{D26869CA-AF68-4375-8398-6B08CA3664B5}" type="slidenum">
              <a:rPr kumimoji="1" lang="ja-JP" altLang="en-US" smtClean="0"/>
              <a:t>9</a:t>
            </a:fld>
            <a:endParaRPr kumimoji="1" lang="ja-JP" altLang="en-US"/>
          </a:p>
        </p:txBody>
      </p:sp>
    </p:spTree>
    <p:extLst>
      <p:ext uri="{BB962C8B-B14F-4D97-AF65-F5344CB8AC3E}">
        <p14:creationId xmlns:p14="http://schemas.microsoft.com/office/powerpoint/2010/main" val="37893872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1160</TotalTime>
  <Words>1218</Words>
  <Application>Microsoft Office PowerPoint</Application>
  <PresentationFormat>画面に合わせる (4:3)</PresentationFormat>
  <Paragraphs>193</Paragraphs>
  <Slides>21</Slides>
  <Notes>3</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私の大学像―“外大DNA”を継ぐもの―</vt:lpstr>
      <vt:lpstr>大阪外国語大学発祥の地</vt:lpstr>
      <vt:lpstr>統合への経緯</vt:lpstr>
      <vt:lpstr>統合が意味するもの</vt:lpstr>
      <vt:lpstr>国立大学法人法を一部改正する法律</vt:lpstr>
      <vt:lpstr>法律案の要旨</vt:lpstr>
      <vt:lpstr>恩師の言葉</vt:lpstr>
      <vt:lpstr>福沢諭吉の蘭学</vt:lpstr>
      <vt:lpstr>PowerPoint プレゼンテーション</vt:lpstr>
      <vt:lpstr>或る紀行文</vt:lpstr>
      <vt:lpstr>中国像のギャップ</vt:lpstr>
      <vt:lpstr>中国とは何か（１）</vt:lpstr>
      <vt:lpstr>中国とは何か（２）</vt:lpstr>
      <vt:lpstr>日本の立ち位置と展望</vt:lpstr>
      <vt:lpstr>人間に求められる能力→新たな人間性へ （人間であるとはどのようなことか）</vt:lpstr>
      <vt:lpstr>大学像―教育のあるべき姿</vt:lpstr>
      <vt:lpstr>意識と言語</vt:lpstr>
      <vt:lpstr>初めに言（ことば）ありき</vt:lpstr>
      <vt:lpstr>外大DNAとは</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私の大学像―“外大DNA”を継ぐもの―</dc:title>
  <dc:creator>korenaga shun</dc:creator>
  <cp:lastModifiedBy>korenaga shun</cp:lastModifiedBy>
  <cp:revision>157</cp:revision>
  <dcterms:created xsi:type="dcterms:W3CDTF">2019-10-13T02:19:11Z</dcterms:created>
  <dcterms:modified xsi:type="dcterms:W3CDTF">2019-10-31T22:56:41Z</dcterms:modified>
</cp:coreProperties>
</file>